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0" r:id="rId4"/>
    <p:sldMasterId id="2147483759" r:id="rId5"/>
  </p:sldMasterIdLst>
  <p:notesMasterIdLst>
    <p:notesMasterId r:id="rId46"/>
  </p:notesMasterIdLst>
  <p:handoutMasterIdLst>
    <p:handoutMasterId r:id="rId47"/>
  </p:handoutMasterIdLst>
  <p:sldIdLst>
    <p:sldId id="744" r:id="rId6"/>
    <p:sldId id="870" r:id="rId7"/>
    <p:sldId id="653" r:id="rId8"/>
    <p:sldId id="868" r:id="rId9"/>
    <p:sldId id="874" r:id="rId10"/>
    <p:sldId id="853" r:id="rId11"/>
    <p:sldId id="767" r:id="rId12"/>
    <p:sldId id="768" r:id="rId13"/>
    <p:sldId id="875" r:id="rId14"/>
    <p:sldId id="876" r:id="rId15"/>
    <p:sldId id="877" r:id="rId16"/>
    <p:sldId id="878" r:id="rId17"/>
    <p:sldId id="879" r:id="rId18"/>
    <p:sldId id="849" r:id="rId19"/>
    <p:sldId id="848" r:id="rId20"/>
    <p:sldId id="850" r:id="rId21"/>
    <p:sldId id="852" r:id="rId22"/>
    <p:sldId id="746" r:id="rId23"/>
    <p:sldId id="863" r:id="rId24"/>
    <p:sldId id="872" r:id="rId25"/>
    <p:sldId id="866" r:id="rId26"/>
    <p:sldId id="865" r:id="rId27"/>
    <p:sldId id="867" r:id="rId28"/>
    <p:sldId id="873" r:id="rId29"/>
    <p:sldId id="799" r:id="rId30"/>
    <p:sldId id="706" r:id="rId31"/>
    <p:sldId id="785" r:id="rId32"/>
    <p:sldId id="771" r:id="rId33"/>
    <p:sldId id="880" r:id="rId34"/>
    <p:sldId id="773" r:id="rId35"/>
    <p:sldId id="772" r:id="rId36"/>
    <p:sldId id="786" r:id="rId37"/>
    <p:sldId id="871" r:id="rId38"/>
    <p:sldId id="775" r:id="rId39"/>
    <p:sldId id="781" r:id="rId40"/>
    <p:sldId id="784" r:id="rId41"/>
    <p:sldId id="776" r:id="rId42"/>
    <p:sldId id="723" r:id="rId43"/>
    <p:sldId id="319" r:id="rId44"/>
    <p:sldId id="869" r:id="rId45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80808"/>
    <a:srgbClr val="2FC2D9"/>
    <a:srgbClr val="999999"/>
    <a:srgbClr val="D4773B"/>
    <a:srgbClr val="666666"/>
    <a:srgbClr val="464547"/>
    <a:srgbClr val="B22746"/>
    <a:srgbClr val="A3C644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DA59F6-8DBE-EC4F-8408-71196FC51290}" v="17" dt="2023-05-19T05:42:06.331"/>
    <p1510:client id="{751CD49F-F2D8-2536-CE33-66C141EBBC02}" v="38" dt="2023-05-19T05:32:37.76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9"/>
  </p:normalViewPr>
  <p:slideViewPr>
    <p:cSldViewPr snapToGrid="0">
      <p:cViewPr varScale="1">
        <p:scale>
          <a:sx n="198" d="100"/>
          <a:sy n="198" d="100"/>
        </p:scale>
        <p:origin x="472" y="17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8D398-B024-445A-A362-753FD235FA8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F2BA73C-A574-4F4E-8194-602B34B7792F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/>
            <a:t>Java</a:t>
          </a:r>
        </a:p>
      </dgm:t>
    </dgm:pt>
    <dgm:pt modelId="{DA991875-6689-4FFF-96B5-CDEE37FC1575}" type="parTrans" cxnId="{FC31D2E1-BE51-4BFA-89B9-EA6375881309}">
      <dgm:prSet/>
      <dgm:spPr/>
      <dgm:t>
        <a:bodyPr/>
        <a:lstStyle/>
        <a:p>
          <a:endParaRPr lang="en-GB"/>
        </a:p>
      </dgm:t>
    </dgm:pt>
    <dgm:pt modelId="{91531949-A451-47F8-A338-548B99A27CDD}" type="sibTrans" cxnId="{FC31D2E1-BE51-4BFA-89B9-EA6375881309}">
      <dgm:prSet/>
      <dgm:spPr/>
      <dgm:t>
        <a:bodyPr/>
        <a:lstStyle/>
        <a:p>
          <a:endParaRPr lang="en-GB"/>
        </a:p>
      </dgm:t>
    </dgm:pt>
    <dgm:pt modelId="{C7BE2645-EBEB-4720-A643-28AD8CE34694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/>
            <a:t>.NET</a:t>
          </a:r>
        </a:p>
      </dgm:t>
    </dgm:pt>
    <dgm:pt modelId="{123525B0-4BFF-412A-ADB6-DB159A3776D0}" type="parTrans" cxnId="{EF334500-22E8-4C08-9100-491041E190BF}">
      <dgm:prSet/>
      <dgm:spPr/>
      <dgm:t>
        <a:bodyPr/>
        <a:lstStyle/>
        <a:p>
          <a:endParaRPr lang="en-GB"/>
        </a:p>
      </dgm:t>
    </dgm:pt>
    <dgm:pt modelId="{13AEF5B2-DB1C-4AE0-9398-AF09822E379B}" type="sibTrans" cxnId="{EF334500-22E8-4C08-9100-491041E190BF}">
      <dgm:prSet/>
      <dgm:spPr/>
      <dgm:t>
        <a:bodyPr/>
        <a:lstStyle/>
        <a:p>
          <a:endParaRPr lang="en-GB"/>
        </a:p>
      </dgm:t>
    </dgm:pt>
    <dgm:pt modelId="{5C819EA2-5383-4FC4-B5E4-C2EF63362676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/>
            <a:t>Test Automation</a:t>
          </a:r>
        </a:p>
      </dgm:t>
    </dgm:pt>
    <dgm:pt modelId="{7285F8A6-4ECE-48DD-8B89-8F59B14EA975}" type="parTrans" cxnId="{3E5553A3-9300-48F7-9D58-51B3F18069BA}">
      <dgm:prSet/>
      <dgm:spPr/>
      <dgm:t>
        <a:bodyPr/>
        <a:lstStyle/>
        <a:p>
          <a:endParaRPr lang="en-GB"/>
        </a:p>
      </dgm:t>
    </dgm:pt>
    <dgm:pt modelId="{7A0295D9-77CF-426D-9412-33153F27F536}" type="sibTrans" cxnId="{3E5553A3-9300-48F7-9D58-51B3F18069BA}">
      <dgm:prSet/>
      <dgm:spPr/>
      <dgm:t>
        <a:bodyPr/>
        <a:lstStyle/>
        <a:p>
          <a:endParaRPr lang="en-GB"/>
        </a:p>
      </dgm:t>
    </dgm:pt>
    <dgm:pt modelId="{E4BB6DCD-4EC4-419E-ACA5-F8E935CDAF2B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/>
            <a:t>DevOps</a:t>
          </a:r>
        </a:p>
      </dgm:t>
    </dgm:pt>
    <dgm:pt modelId="{8F446E85-60BB-451A-9454-971F21A4CC11}" type="parTrans" cxnId="{6ECE4701-463C-433B-9494-D58FB853D08E}">
      <dgm:prSet/>
      <dgm:spPr/>
      <dgm:t>
        <a:bodyPr/>
        <a:lstStyle/>
        <a:p>
          <a:endParaRPr lang="en-GB"/>
        </a:p>
      </dgm:t>
    </dgm:pt>
    <dgm:pt modelId="{C7DAF00F-8FA2-4783-A78F-5482BE8537C9}" type="sibTrans" cxnId="{6ECE4701-463C-433B-9494-D58FB853D08E}">
      <dgm:prSet/>
      <dgm:spPr/>
      <dgm:t>
        <a:bodyPr/>
        <a:lstStyle/>
        <a:p>
          <a:endParaRPr lang="en-GB"/>
        </a:p>
      </dgm:t>
    </dgm:pt>
    <dgm:pt modelId="{2A07308C-AAAE-4EF7-B9D8-59E5F9F49017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/>
            <a:t>Data Engineering</a:t>
          </a:r>
        </a:p>
      </dgm:t>
    </dgm:pt>
    <dgm:pt modelId="{E8965D61-65DA-400B-ACF4-3AAD0F5AF74C}" type="parTrans" cxnId="{3A22A78A-D74F-44AB-AAD0-311DC6A6BE7B}">
      <dgm:prSet/>
      <dgm:spPr/>
      <dgm:t>
        <a:bodyPr/>
        <a:lstStyle/>
        <a:p>
          <a:endParaRPr lang="en-GB"/>
        </a:p>
      </dgm:t>
    </dgm:pt>
    <dgm:pt modelId="{3A30B5D1-4E16-4019-895D-A295980D87AD}" type="sibTrans" cxnId="{3A22A78A-D74F-44AB-AAD0-311DC6A6BE7B}">
      <dgm:prSet/>
      <dgm:spPr/>
      <dgm:t>
        <a:bodyPr/>
        <a:lstStyle/>
        <a:p>
          <a:endParaRPr lang="en-GB"/>
        </a:p>
      </dgm:t>
    </dgm:pt>
    <dgm:pt modelId="{83AFDAA1-295A-45E7-BC45-C2ECFB994B16}" type="pres">
      <dgm:prSet presAssocID="{9818D398-B024-445A-A362-753FD235FA8F}" presName="diagram" presStyleCnt="0">
        <dgm:presLayoutVars>
          <dgm:dir/>
          <dgm:resizeHandles val="exact"/>
        </dgm:presLayoutVars>
      </dgm:prSet>
      <dgm:spPr/>
    </dgm:pt>
    <dgm:pt modelId="{034FB830-0AE8-4FB3-8107-4D3E6EB4BDDD}" type="pres">
      <dgm:prSet presAssocID="{AF2BA73C-A574-4F4E-8194-602B34B7792F}" presName="node" presStyleLbl="node1" presStyleIdx="0" presStyleCnt="5">
        <dgm:presLayoutVars>
          <dgm:bulletEnabled val="1"/>
        </dgm:presLayoutVars>
      </dgm:prSet>
      <dgm:spPr/>
    </dgm:pt>
    <dgm:pt modelId="{E6AAF0A4-7E41-44B2-8AB6-8E463352C2A7}" type="pres">
      <dgm:prSet presAssocID="{91531949-A451-47F8-A338-548B99A27CDD}" presName="sibTrans" presStyleCnt="0"/>
      <dgm:spPr/>
    </dgm:pt>
    <dgm:pt modelId="{53EB2CBF-023D-41D8-94DB-CFDA66ECF510}" type="pres">
      <dgm:prSet presAssocID="{C7BE2645-EBEB-4720-A643-28AD8CE34694}" presName="node" presStyleLbl="node1" presStyleIdx="1" presStyleCnt="5">
        <dgm:presLayoutVars>
          <dgm:bulletEnabled val="1"/>
        </dgm:presLayoutVars>
      </dgm:prSet>
      <dgm:spPr/>
    </dgm:pt>
    <dgm:pt modelId="{1C246214-2807-44F2-B7FD-FE18412510A7}" type="pres">
      <dgm:prSet presAssocID="{13AEF5B2-DB1C-4AE0-9398-AF09822E379B}" presName="sibTrans" presStyleCnt="0"/>
      <dgm:spPr/>
    </dgm:pt>
    <dgm:pt modelId="{5594BF68-3AED-4F1D-96C1-AB4DEBA9E1B2}" type="pres">
      <dgm:prSet presAssocID="{5C819EA2-5383-4FC4-B5E4-C2EF63362676}" presName="node" presStyleLbl="node1" presStyleIdx="2" presStyleCnt="5">
        <dgm:presLayoutVars>
          <dgm:bulletEnabled val="1"/>
        </dgm:presLayoutVars>
      </dgm:prSet>
      <dgm:spPr/>
    </dgm:pt>
    <dgm:pt modelId="{F53DAD47-DE02-471F-BA3F-07E7D9A7F8EB}" type="pres">
      <dgm:prSet presAssocID="{7A0295D9-77CF-426D-9412-33153F27F536}" presName="sibTrans" presStyleCnt="0"/>
      <dgm:spPr/>
    </dgm:pt>
    <dgm:pt modelId="{4ACF1E6D-6503-4CFC-B205-D9E6125C74D5}" type="pres">
      <dgm:prSet presAssocID="{E4BB6DCD-4EC4-419E-ACA5-F8E935CDAF2B}" presName="node" presStyleLbl="node1" presStyleIdx="3" presStyleCnt="5">
        <dgm:presLayoutVars>
          <dgm:bulletEnabled val="1"/>
        </dgm:presLayoutVars>
      </dgm:prSet>
      <dgm:spPr/>
    </dgm:pt>
    <dgm:pt modelId="{0A88BB5C-12DE-4C1C-A89A-FB4B490A8463}" type="pres">
      <dgm:prSet presAssocID="{C7DAF00F-8FA2-4783-A78F-5482BE8537C9}" presName="sibTrans" presStyleCnt="0"/>
      <dgm:spPr/>
    </dgm:pt>
    <dgm:pt modelId="{59DB8771-9C87-4FFC-9F9D-483ACE0BA0E3}" type="pres">
      <dgm:prSet presAssocID="{2A07308C-AAAE-4EF7-B9D8-59E5F9F49017}" presName="node" presStyleLbl="node1" presStyleIdx="4" presStyleCnt="5">
        <dgm:presLayoutVars>
          <dgm:bulletEnabled val="1"/>
        </dgm:presLayoutVars>
      </dgm:prSet>
      <dgm:spPr/>
    </dgm:pt>
  </dgm:ptLst>
  <dgm:cxnLst>
    <dgm:cxn modelId="{EF334500-22E8-4C08-9100-491041E190BF}" srcId="{9818D398-B024-445A-A362-753FD235FA8F}" destId="{C7BE2645-EBEB-4720-A643-28AD8CE34694}" srcOrd="1" destOrd="0" parTransId="{123525B0-4BFF-412A-ADB6-DB159A3776D0}" sibTransId="{13AEF5B2-DB1C-4AE0-9398-AF09822E379B}"/>
    <dgm:cxn modelId="{6ECE4701-463C-433B-9494-D58FB853D08E}" srcId="{9818D398-B024-445A-A362-753FD235FA8F}" destId="{E4BB6DCD-4EC4-419E-ACA5-F8E935CDAF2B}" srcOrd="3" destOrd="0" parTransId="{8F446E85-60BB-451A-9454-971F21A4CC11}" sibTransId="{C7DAF00F-8FA2-4783-A78F-5482BE8537C9}"/>
    <dgm:cxn modelId="{DC543E26-961D-434B-BAFA-694BBF463758}" type="presOf" srcId="{AF2BA73C-A574-4F4E-8194-602B34B7792F}" destId="{034FB830-0AE8-4FB3-8107-4D3E6EB4BDDD}" srcOrd="0" destOrd="0" presId="urn:microsoft.com/office/officeart/2005/8/layout/default"/>
    <dgm:cxn modelId="{BBEAEE4B-524E-4330-A5CA-15CF06DCF316}" type="presOf" srcId="{2A07308C-AAAE-4EF7-B9D8-59E5F9F49017}" destId="{59DB8771-9C87-4FFC-9F9D-483ACE0BA0E3}" srcOrd="0" destOrd="0" presId="urn:microsoft.com/office/officeart/2005/8/layout/default"/>
    <dgm:cxn modelId="{10E95E77-F890-461C-9010-AD9F270E8293}" type="presOf" srcId="{5C819EA2-5383-4FC4-B5E4-C2EF63362676}" destId="{5594BF68-3AED-4F1D-96C1-AB4DEBA9E1B2}" srcOrd="0" destOrd="0" presId="urn:microsoft.com/office/officeart/2005/8/layout/default"/>
    <dgm:cxn modelId="{3A22A78A-D74F-44AB-AAD0-311DC6A6BE7B}" srcId="{9818D398-B024-445A-A362-753FD235FA8F}" destId="{2A07308C-AAAE-4EF7-B9D8-59E5F9F49017}" srcOrd="4" destOrd="0" parTransId="{E8965D61-65DA-400B-ACF4-3AAD0F5AF74C}" sibTransId="{3A30B5D1-4E16-4019-895D-A295980D87AD}"/>
    <dgm:cxn modelId="{3E5553A3-9300-48F7-9D58-51B3F18069BA}" srcId="{9818D398-B024-445A-A362-753FD235FA8F}" destId="{5C819EA2-5383-4FC4-B5E4-C2EF63362676}" srcOrd="2" destOrd="0" parTransId="{7285F8A6-4ECE-48DD-8B89-8F59B14EA975}" sibTransId="{7A0295D9-77CF-426D-9412-33153F27F536}"/>
    <dgm:cxn modelId="{914A9BC1-8346-4BB7-ABBE-B702E630FF17}" type="presOf" srcId="{C7BE2645-EBEB-4720-A643-28AD8CE34694}" destId="{53EB2CBF-023D-41D8-94DB-CFDA66ECF510}" srcOrd="0" destOrd="0" presId="urn:microsoft.com/office/officeart/2005/8/layout/default"/>
    <dgm:cxn modelId="{887989C8-B6DD-402E-9BC0-2F41622B1F33}" type="presOf" srcId="{9818D398-B024-445A-A362-753FD235FA8F}" destId="{83AFDAA1-295A-45E7-BC45-C2ECFB994B16}" srcOrd="0" destOrd="0" presId="urn:microsoft.com/office/officeart/2005/8/layout/default"/>
    <dgm:cxn modelId="{6DC9A3D1-B5E5-4F6A-AC23-A35653D9E0A2}" type="presOf" srcId="{E4BB6DCD-4EC4-419E-ACA5-F8E935CDAF2B}" destId="{4ACF1E6D-6503-4CFC-B205-D9E6125C74D5}" srcOrd="0" destOrd="0" presId="urn:microsoft.com/office/officeart/2005/8/layout/default"/>
    <dgm:cxn modelId="{FC31D2E1-BE51-4BFA-89B9-EA6375881309}" srcId="{9818D398-B024-445A-A362-753FD235FA8F}" destId="{AF2BA73C-A574-4F4E-8194-602B34B7792F}" srcOrd="0" destOrd="0" parTransId="{DA991875-6689-4FFF-96B5-CDEE37FC1575}" sibTransId="{91531949-A451-47F8-A338-548B99A27CDD}"/>
    <dgm:cxn modelId="{DA57160B-125E-4864-8AD9-97B4CF13B172}" type="presParOf" srcId="{83AFDAA1-295A-45E7-BC45-C2ECFB994B16}" destId="{034FB830-0AE8-4FB3-8107-4D3E6EB4BDDD}" srcOrd="0" destOrd="0" presId="urn:microsoft.com/office/officeart/2005/8/layout/default"/>
    <dgm:cxn modelId="{626F7171-55DF-4FD8-915B-510ABDE2BD5D}" type="presParOf" srcId="{83AFDAA1-295A-45E7-BC45-C2ECFB994B16}" destId="{E6AAF0A4-7E41-44B2-8AB6-8E463352C2A7}" srcOrd="1" destOrd="0" presId="urn:microsoft.com/office/officeart/2005/8/layout/default"/>
    <dgm:cxn modelId="{BD2A613C-C8B9-483F-859E-5EBFED89A943}" type="presParOf" srcId="{83AFDAA1-295A-45E7-BC45-C2ECFB994B16}" destId="{53EB2CBF-023D-41D8-94DB-CFDA66ECF510}" srcOrd="2" destOrd="0" presId="urn:microsoft.com/office/officeart/2005/8/layout/default"/>
    <dgm:cxn modelId="{C8E3015D-221A-4526-9C65-68BBC7947E14}" type="presParOf" srcId="{83AFDAA1-295A-45E7-BC45-C2ECFB994B16}" destId="{1C246214-2807-44F2-B7FD-FE18412510A7}" srcOrd="3" destOrd="0" presId="urn:microsoft.com/office/officeart/2005/8/layout/default"/>
    <dgm:cxn modelId="{BDA501B4-35C3-4097-9433-E6957B4233F8}" type="presParOf" srcId="{83AFDAA1-295A-45E7-BC45-C2ECFB994B16}" destId="{5594BF68-3AED-4F1D-96C1-AB4DEBA9E1B2}" srcOrd="4" destOrd="0" presId="urn:microsoft.com/office/officeart/2005/8/layout/default"/>
    <dgm:cxn modelId="{7B2E6003-979A-4043-8D35-5A2B8F241265}" type="presParOf" srcId="{83AFDAA1-295A-45E7-BC45-C2ECFB994B16}" destId="{F53DAD47-DE02-471F-BA3F-07E7D9A7F8EB}" srcOrd="5" destOrd="0" presId="urn:microsoft.com/office/officeart/2005/8/layout/default"/>
    <dgm:cxn modelId="{A6203E81-9E8A-41A2-B258-2AE2C2155D46}" type="presParOf" srcId="{83AFDAA1-295A-45E7-BC45-C2ECFB994B16}" destId="{4ACF1E6D-6503-4CFC-B205-D9E6125C74D5}" srcOrd="6" destOrd="0" presId="urn:microsoft.com/office/officeart/2005/8/layout/default"/>
    <dgm:cxn modelId="{8E6C6DF5-4833-4CCE-8E6A-3820DA5CC191}" type="presParOf" srcId="{83AFDAA1-295A-45E7-BC45-C2ECFB994B16}" destId="{0A88BB5C-12DE-4C1C-A89A-FB4B490A8463}" srcOrd="7" destOrd="0" presId="urn:microsoft.com/office/officeart/2005/8/layout/default"/>
    <dgm:cxn modelId="{355765AF-4713-4279-847B-C9640EC32FD4}" type="presParOf" srcId="{83AFDAA1-295A-45E7-BC45-C2ECFB994B16}" destId="{59DB8771-9C87-4FFC-9F9D-483ACE0BA0E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FB830-0AE8-4FB3-8107-4D3E6EB4BDDD}">
      <dsp:nvSpPr>
        <dsp:cNvPr id="0" name=""/>
        <dsp:cNvSpPr/>
      </dsp:nvSpPr>
      <dsp:spPr>
        <a:xfrm>
          <a:off x="0" y="276100"/>
          <a:ext cx="1099839" cy="6599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Java</a:t>
          </a:r>
        </a:p>
      </dsp:txBody>
      <dsp:txXfrm>
        <a:off x="0" y="276100"/>
        <a:ext cx="1099839" cy="659903"/>
      </dsp:txXfrm>
    </dsp:sp>
    <dsp:sp modelId="{53EB2CBF-023D-41D8-94DB-CFDA66ECF510}">
      <dsp:nvSpPr>
        <dsp:cNvPr id="0" name=""/>
        <dsp:cNvSpPr/>
      </dsp:nvSpPr>
      <dsp:spPr>
        <a:xfrm>
          <a:off x="1209824" y="276100"/>
          <a:ext cx="1099839" cy="6599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.NET</a:t>
          </a:r>
        </a:p>
      </dsp:txBody>
      <dsp:txXfrm>
        <a:off x="1209824" y="276100"/>
        <a:ext cx="1099839" cy="659903"/>
      </dsp:txXfrm>
    </dsp:sp>
    <dsp:sp modelId="{5594BF68-3AED-4F1D-96C1-AB4DEBA9E1B2}">
      <dsp:nvSpPr>
        <dsp:cNvPr id="0" name=""/>
        <dsp:cNvSpPr/>
      </dsp:nvSpPr>
      <dsp:spPr>
        <a:xfrm>
          <a:off x="2419648" y="276100"/>
          <a:ext cx="1099839" cy="6599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Test Automation</a:t>
          </a:r>
        </a:p>
      </dsp:txBody>
      <dsp:txXfrm>
        <a:off x="2419648" y="276100"/>
        <a:ext cx="1099839" cy="659903"/>
      </dsp:txXfrm>
    </dsp:sp>
    <dsp:sp modelId="{4ACF1E6D-6503-4CFC-B205-D9E6125C74D5}">
      <dsp:nvSpPr>
        <dsp:cNvPr id="0" name=""/>
        <dsp:cNvSpPr/>
      </dsp:nvSpPr>
      <dsp:spPr>
        <a:xfrm>
          <a:off x="604912" y="1045988"/>
          <a:ext cx="1099839" cy="6599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DevOps</a:t>
          </a:r>
        </a:p>
      </dsp:txBody>
      <dsp:txXfrm>
        <a:off x="604912" y="1045988"/>
        <a:ext cx="1099839" cy="659903"/>
      </dsp:txXfrm>
    </dsp:sp>
    <dsp:sp modelId="{59DB8771-9C87-4FFC-9F9D-483ACE0BA0E3}">
      <dsp:nvSpPr>
        <dsp:cNvPr id="0" name=""/>
        <dsp:cNvSpPr/>
      </dsp:nvSpPr>
      <dsp:spPr>
        <a:xfrm>
          <a:off x="1814736" y="1045988"/>
          <a:ext cx="1099839" cy="6599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Data Engineering</a:t>
          </a:r>
        </a:p>
      </dsp:txBody>
      <dsp:txXfrm>
        <a:off x="1814736" y="1045988"/>
        <a:ext cx="1099839" cy="6599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5/22/23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82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81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05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14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67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7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6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53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52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97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97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31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26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47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86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7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97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92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57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95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42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9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31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96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6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24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41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72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4213"/>
            <a:ext cx="6096000" cy="3430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840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31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9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23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7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9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6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5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7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1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50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67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46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4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71842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6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74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2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279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29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099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36228540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  <a:br>
              <a:rPr lang="en-US"/>
            </a:br>
            <a:endParaRPr lang="en-US"/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4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3340102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5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7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64406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/>
              <a:t>Click to add bulleted list</a:t>
            </a:r>
          </a:p>
          <a:p>
            <a:pPr lvl="0"/>
            <a:endParaRPr lang="en-US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073150"/>
            <a:ext cx="2760662" cy="223138"/>
          </a:xfrm>
          <a:prstGeom prst="rect">
            <a:avLst/>
          </a:prstGeom>
          <a:solidFill>
            <a:srgbClr val="39C2D7"/>
          </a:solidFill>
        </p:spPr>
        <p:txBody>
          <a:bodyPr wrap="square" lIns="68580" tIns="34290" rIns="68580" bIns="34290">
            <a:spAutoFit/>
          </a:bodyPr>
          <a:lstStyle>
            <a:lvl1pPr marL="0" indent="0" algn="l">
              <a:buNone/>
              <a:defRPr sz="1000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LOREM IPSUM DOLOR AMET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4023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7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1" r:id="rId4"/>
    <p:sldLayoutId id="2147483711" r:id="rId5"/>
    <p:sldLayoutId id="2147483749" r:id="rId6"/>
    <p:sldLayoutId id="2147483757" r:id="rId7"/>
    <p:sldLayoutId id="2147483758" r:id="rId8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fld id="{410390A6-CD46-CA4C-A887-B8E618C4C14B}" type="datetimeyyyy">
              <a:rPr lang="en-US" sz="700" b="0" i="0" u="none" strike="noStrike" kern="1200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2023</a:t>
            </a:fld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67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medvekoma/streaming-workshop" TargetMode="External"/><Relationship Id="rId5" Type="http://schemas.openxmlformats.org/officeDocument/2006/relationships/image" Target="../media/image32.tiff"/><Relationship Id="rId4" Type="http://schemas.openxmlformats.org/officeDocument/2006/relationships/hyperlink" Target="https://github.com/medvekoma/cassandra-presenta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park.apache.org/docs/latest/structured-streaming-programming-guide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61.tiff"/><Relationship Id="rId5" Type="http://schemas.openxmlformats.org/officeDocument/2006/relationships/image" Target="../media/image56.tiff"/><Relationship Id="rId10" Type="http://schemas.openxmlformats.org/officeDocument/2006/relationships/image" Target="../media/image60.tiff"/><Relationship Id="rId4" Type="http://schemas.openxmlformats.org/officeDocument/2006/relationships/image" Target="../media/image55.tiff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7.png"/><Relationship Id="rId4" Type="http://schemas.openxmlformats.org/officeDocument/2006/relationships/diagramData" Target="../diagrams/data1.xml"/><Relationship Id="rId9" Type="http://schemas.openxmlformats.org/officeDocument/2006/relationships/hyperlink" Target="https://epa.ms/edu-hungar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azelcast.com/glossary/stream-processin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-25400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625601" y="204513"/>
            <a:ext cx="7298698" cy="586314"/>
          </a:xfrm>
        </p:spPr>
        <p:txBody>
          <a:bodyPr/>
          <a:lstStyle/>
          <a:p>
            <a:pPr algn="r"/>
            <a:r>
              <a:rPr lang="hu-HU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Streaming</a:t>
            </a:r>
            <a:r>
              <a: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hu-HU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793292" y="756256"/>
            <a:ext cx="1250216" cy="279797"/>
          </a:xfrm>
        </p:spPr>
        <p:txBody>
          <a:bodyPr lIns="68580" tIns="34290" rIns="68580" bIns="34290" anchor="t">
            <a:normAutofit lnSpcReduction="10000"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May 2023</a:t>
            </a: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>
          <a:xfrm>
            <a:off x="166063" y="822503"/>
            <a:ext cx="1243502" cy="458237"/>
          </a:xfrm>
          <a:noFill/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469310" y="3786280"/>
            <a:ext cx="2222366" cy="377026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 algn="l" defTabSz="3429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4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/>
                <a:ea typeface="+mn-ea"/>
                <a:cs typeface="Arial Black"/>
              </a:rPr>
              <a:t>Attila Szűcs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/>
              <a:ea typeface="+mn-ea"/>
              <a:cs typeface="Arial Black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1736DAC-7A74-FD41-A0B1-F1C100D0B2A4}"/>
              </a:ext>
            </a:extLst>
          </p:cNvPr>
          <p:cNvSpPr txBox="1">
            <a:spLocks/>
          </p:cNvSpPr>
          <p:nvPr/>
        </p:nvSpPr>
        <p:spPr>
          <a:xfrm>
            <a:off x="161458" y="4166135"/>
            <a:ext cx="2836304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>
            <a:lvl1pPr marL="0" indent="0" algn="l" defTabSz="3429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4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/>
                <a:ea typeface="+mn-ea"/>
                <a:cs typeface="Arial Black"/>
              </a:rPr>
              <a:t>attila_szucs@epam.com</a:t>
            </a:r>
          </a:p>
          <a:p>
            <a:pPr algn="ctr">
              <a:defRPr/>
            </a:pPr>
            <a:r>
              <a:rPr lang="hu-HU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hu-HU" sz="1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kumimoji="0" lang="hu-HU" sz="1200" b="0" i="0" u="none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/>
                <a:ea typeface="+mn-ea"/>
                <a:cs typeface="Arial Black"/>
              </a:rPr>
              <a:t>, </a:t>
            </a:r>
            <a:r>
              <a:rPr lang="hu-HU" sz="1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kumimoji="0" lang="en-US" sz="1200" b="0" i="0" u="none" strike="noStrike" kern="1200" cap="none" spc="0" normalizeH="0" baseline="0" noProof="0" err="1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/>
              <a:ea typeface="+mn-ea"/>
              <a:cs typeface="Arial Black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B98395-E054-784C-84FE-C875ECB6C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01" y="65612"/>
            <a:ext cx="3110797" cy="78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19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Kafka – </a:t>
            </a:r>
            <a:r>
              <a:rPr lang="hu-HU" cap="all" err="1"/>
              <a:t>Messaging</a:t>
            </a:r>
            <a:r>
              <a:rPr lang="hu-HU" cap="all"/>
              <a:t> Platform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3056756-FEE2-5140-AD61-B7CCF57CA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1" y="850695"/>
            <a:ext cx="8363360" cy="2814928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38CE2E0-F7F7-6D48-8457-EA97EE230C44}"/>
              </a:ext>
            </a:extLst>
          </p:cNvPr>
          <p:cNvSpPr txBox="1">
            <a:spLocks/>
          </p:cNvSpPr>
          <p:nvPr/>
        </p:nvSpPr>
        <p:spPr>
          <a:xfrm>
            <a:off x="4571999" y="3896882"/>
            <a:ext cx="4350775" cy="84571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Decouples source and target systems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Reduces integration complexity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consumer receives all messages (by default)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1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Kafka – </a:t>
            </a:r>
            <a:r>
              <a:rPr lang="hu-HU" cap="all" err="1"/>
              <a:t>Persistent</a:t>
            </a:r>
            <a:r>
              <a:rPr lang="hu-HU" cap="all"/>
              <a:t> Storage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56756-FEE2-5140-AD61-B7CCF57CAF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3200" y="849600"/>
            <a:ext cx="8450362" cy="3751897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38CE2E0-F7F7-6D48-8457-EA97EE230C44}"/>
              </a:ext>
            </a:extLst>
          </p:cNvPr>
          <p:cNvSpPr txBox="1">
            <a:spLocks/>
          </p:cNvSpPr>
          <p:nvPr/>
        </p:nvSpPr>
        <p:spPr>
          <a:xfrm>
            <a:off x="4571999" y="4043083"/>
            <a:ext cx="4277033" cy="69951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Retention time can be seconds / days / years / infinite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consumers can be added later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53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1832DEE-49DE-9D4E-92C6-D4369555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65" y="1247877"/>
            <a:ext cx="3798401" cy="353240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Kafka – </a:t>
            </a:r>
            <a:r>
              <a:rPr lang="hu-HU" cap="all" err="1"/>
              <a:t>Scalability</a:t>
            </a:r>
            <a:endParaRPr lang="hu-HU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38CE2E0-F7F7-6D48-8457-EA97EE230C44}"/>
              </a:ext>
            </a:extLst>
          </p:cNvPr>
          <p:cNvSpPr txBox="1">
            <a:spLocks/>
          </p:cNvSpPr>
          <p:nvPr/>
        </p:nvSpPr>
        <p:spPr>
          <a:xfrm>
            <a:off x="73755" y="4120065"/>
            <a:ext cx="4277033" cy="69951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Topics can be partitioned and replicated just like NoSQL tables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2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Kafka cluster nodes are called “brokers”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Paritions">
            <a:extLst>
              <a:ext uri="{FF2B5EF4-FFF2-40B4-BE49-F238E27FC236}">
                <a16:creationId xmlns:a16="http://schemas.microsoft.com/office/drawing/2014/main" id="{4A977559-FF82-2C49-98CA-707C205F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7" y="1507876"/>
            <a:ext cx="4020170" cy="109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plication">
            <a:extLst>
              <a:ext uri="{FF2B5EF4-FFF2-40B4-BE49-F238E27FC236}">
                <a16:creationId xmlns:a16="http://schemas.microsoft.com/office/drawing/2014/main" id="{2A7A7250-F10D-1749-918D-A4ABE7623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7" y="2791524"/>
            <a:ext cx="3591232" cy="127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B1E1E0-CA90-544D-8AD6-CAB987A6C79D}"/>
              </a:ext>
            </a:extLst>
          </p:cNvPr>
          <p:cNvSpPr txBox="1"/>
          <p:nvPr/>
        </p:nvSpPr>
        <p:spPr>
          <a:xfrm>
            <a:off x="202187" y="903641"/>
            <a:ext cx="3798401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Scaling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761CA-02E5-4B4B-BBFC-44C1FF1BA28F}"/>
              </a:ext>
            </a:extLst>
          </p:cNvPr>
          <p:cNvSpPr txBox="1"/>
          <p:nvPr/>
        </p:nvSpPr>
        <p:spPr>
          <a:xfrm>
            <a:off x="4828865" y="903641"/>
            <a:ext cx="3798401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Scaling Consumers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D14B447-700B-6A42-A09F-D06DFF76B613}"/>
              </a:ext>
            </a:extLst>
          </p:cNvPr>
          <p:cNvSpPr txBox="1">
            <a:spLocks/>
          </p:cNvSpPr>
          <p:nvPr/>
        </p:nvSpPr>
        <p:spPr>
          <a:xfrm>
            <a:off x="4828865" y="3248431"/>
            <a:ext cx="2229961" cy="143418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Standalone consumers receive all messages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lang="en-US" sz="1200">
              <a:solidFill>
                <a:srgbClr val="46454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2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Consumers from a consumer group share the partitions among them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08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Agenda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61AE7-F2FD-9043-B053-0D272F0B34F3}"/>
              </a:ext>
            </a:extLst>
          </p:cNvPr>
          <p:cNvSpPr txBox="1"/>
          <p:nvPr/>
        </p:nvSpPr>
        <p:spPr>
          <a:xfrm>
            <a:off x="536701" y="2517922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INV-002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9BCF7D8-4435-A04C-883B-1780A1B2CF95}"/>
              </a:ext>
            </a:extLst>
          </p:cNvPr>
          <p:cNvSpPr txBox="1">
            <a:spLocks/>
          </p:cNvSpPr>
          <p:nvPr/>
        </p:nvSpPr>
        <p:spPr>
          <a:xfrm>
            <a:off x="458165" y="1969280"/>
            <a:ext cx="3501039" cy="203695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Apache Kafka</a:t>
            </a:r>
            <a:r>
              <a:rPr lang="en-US" sz="1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distributed data store optimized for ingesting and processing streaming data in real-time. 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lang="en-US" sz="140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Simplified definition: </a:t>
            </a:r>
            <a:br>
              <a:rPr lang="en-US" sz="1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Persistent &amp; scalable messaging platform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605B5-85D7-D148-9CA0-A4765B72D78C}"/>
              </a:ext>
            </a:extLst>
          </p:cNvPr>
          <p:cNvCxnSpPr/>
          <p:nvPr/>
        </p:nvCxnSpPr>
        <p:spPr>
          <a:xfrm>
            <a:off x="4430211" y="848347"/>
            <a:ext cx="0" cy="38395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601958-4469-854C-A361-7ACD5ED65D1F}"/>
              </a:ext>
            </a:extLst>
          </p:cNvPr>
          <p:cNvSpPr txBox="1"/>
          <p:nvPr/>
        </p:nvSpPr>
        <p:spPr>
          <a:xfrm>
            <a:off x="327548" y="856115"/>
            <a:ext cx="3798401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Handling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90FD3-BB73-F942-A8BA-C4E0242ACB42}"/>
              </a:ext>
            </a:extLst>
          </p:cNvPr>
          <p:cNvSpPr txBox="1"/>
          <p:nvPr/>
        </p:nvSpPr>
        <p:spPr>
          <a:xfrm>
            <a:off x="4780157" y="848347"/>
            <a:ext cx="4036275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Processing events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6F84E805-7E5A-F64B-947E-3AF92DC9DFF7}"/>
              </a:ext>
            </a:extLst>
          </p:cNvPr>
          <p:cNvSpPr txBox="1">
            <a:spLocks/>
          </p:cNvSpPr>
          <p:nvPr/>
        </p:nvSpPr>
        <p:spPr>
          <a:xfrm>
            <a:off x="4858486" y="1901017"/>
            <a:ext cx="3501039" cy="203695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Spark streaming </a:t>
            </a: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an extension of the core Spark API that enables scalable, high-throughput, fault-tolerant stream processing of live data streams.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Spark streaming workshop</a:t>
            </a:r>
          </a:p>
          <a:p>
            <a:pPr marL="171450" marR="0" lvl="0" indent="-17145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FAEF3FA8-0691-224C-87AA-CD7E2777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86" y="1453762"/>
            <a:ext cx="783451" cy="532747"/>
          </a:xfrm>
          <a:prstGeom prst="rect">
            <a:avLst/>
          </a:prstGeom>
        </p:spPr>
      </p:pic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CEDC741A-71D2-D040-89AF-010ADFCD0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252390"/>
            <a:ext cx="1642202" cy="490210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964E84-A67B-F548-93D2-9A23251F6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465" y="4295153"/>
            <a:ext cx="1155700" cy="457200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43FD4FE4-E7FD-8648-A011-23CCD3189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030" y="4456133"/>
            <a:ext cx="950332" cy="231788"/>
          </a:xfrm>
          <a:prstGeom prst="rect">
            <a:avLst/>
          </a:prstGeom>
        </p:spPr>
      </p:pic>
      <p:pic>
        <p:nvPicPr>
          <p:cNvPr id="23" name="Picture 22" descr="Logo&#10;&#10;Description automatically generated with medium confidence">
            <a:extLst>
              <a:ext uri="{FF2B5EF4-FFF2-40B4-BE49-F238E27FC236}">
                <a16:creationId xmlns:a16="http://schemas.microsoft.com/office/drawing/2014/main" id="{A458E3D1-9B58-B14E-BAD4-95E5A92B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65" y="1479070"/>
            <a:ext cx="1642202" cy="4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/>
              <a:t>Stream Processing – Concepts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2728952" y="3065179"/>
            <a:ext cx="2252359" cy="131132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Triggers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Default (</a:t>
            </a:r>
            <a:r>
              <a:rPr lang="en-US" sz="1200" err="1">
                <a:latin typeface="Calibri" panose="020F0502020204030204" pitchFamily="34" charset="0"/>
                <a:cs typeface="Calibri" panose="020F0502020204030204" pitchFamily="34" charset="0"/>
              </a:rPr>
              <a:t>microbatch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Fixed interval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Once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Continuous (experimental)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sz="1200" i="1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7352263" y="3065180"/>
            <a:ext cx="1659936" cy="111744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sz="1200" b="1">
                <a:latin typeface="Calibri" panose="020F0502020204030204" pitchFamily="34" charset="0"/>
                <a:cs typeface="Calibri" panose="020F0502020204030204" pitchFamily="34" charset="0"/>
              </a:rPr>
              <a:t>Output modes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 err="1">
                <a:latin typeface="Calibri" panose="020F0502020204030204" pitchFamily="34" charset="0"/>
                <a:cs typeface="Calibri" panose="020F0502020204030204" pitchFamily="34" charset="0"/>
              </a:rPr>
              <a:t>Append</a:t>
            </a: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hu-HU" sz="1200" err="1"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Complete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hu-HU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sz="1200" i="1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080261" y="1074764"/>
            <a:ext cx="3092300" cy="7391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543391" y="918465"/>
            <a:ext cx="1225741" cy="1348506"/>
            <a:chOff x="543391" y="918465"/>
            <a:chExt cx="1225741" cy="13485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447" y="1657371"/>
              <a:ext cx="609600" cy="609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447" y="918465"/>
              <a:ext cx="609685" cy="60968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391" y="1352486"/>
              <a:ext cx="609685" cy="609685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273820" y="955027"/>
            <a:ext cx="1369714" cy="1348464"/>
            <a:chOff x="5273820" y="955027"/>
            <a:chExt cx="1369714" cy="134846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905" y="1693891"/>
              <a:ext cx="609600" cy="609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820" y="955027"/>
              <a:ext cx="609685" cy="6096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849" y="1693806"/>
              <a:ext cx="609685" cy="609685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5946521" y="1027507"/>
              <a:ext cx="697013" cy="383970"/>
              <a:chOff x="7505700" y="1753471"/>
              <a:chExt cx="697013" cy="383970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7855658" y="1916413"/>
                <a:ext cx="0" cy="221028"/>
              </a:xfrm>
              <a:prstGeom prst="straightConnector1">
                <a:avLst/>
              </a:prstGeom>
              <a:ln>
                <a:solidFill>
                  <a:srgbClr val="080808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8058260" y="1916413"/>
                <a:ext cx="0" cy="221028"/>
              </a:xfrm>
              <a:prstGeom prst="straightConnector1">
                <a:avLst/>
              </a:prstGeom>
              <a:ln>
                <a:solidFill>
                  <a:srgbClr val="080808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656044" y="1916413"/>
                <a:ext cx="0" cy="221028"/>
              </a:xfrm>
              <a:prstGeom prst="straightConnector1">
                <a:avLst/>
              </a:prstGeom>
              <a:ln>
                <a:solidFill>
                  <a:srgbClr val="080808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505700" y="1816487"/>
                <a:ext cx="697013" cy="0"/>
              </a:xfrm>
              <a:prstGeom prst="line">
                <a:avLst/>
              </a:prstGeom>
              <a:ln>
                <a:solidFill>
                  <a:srgbClr val="08080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>
                <a:off x="7593028" y="1753471"/>
                <a:ext cx="126032" cy="1260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8080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792642" y="1753471"/>
                <a:ext cx="126032" cy="1260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8080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92256" y="1753471"/>
                <a:ext cx="126032" cy="1260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8080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Content Placeholder 7"/>
          <p:cNvSpPr txBox="1">
            <a:spLocks/>
          </p:cNvSpPr>
          <p:nvPr/>
        </p:nvSpPr>
        <p:spPr>
          <a:xfrm>
            <a:off x="671238" y="3056590"/>
            <a:ext cx="1915845" cy="165877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sz="1200" b="1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Kafka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 err="1">
                <a:latin typeface="Calibri" panose="020F0502020204030204" pitchFamily="34" charset="0"/>
                <a:cs typeface="Calibri" panose="020F0502020204030204" pitchFamily="34" charset="0"/>
              </a:rPr>
              <a:t>Socket</a:t>
            </a: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 (testing)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 err="1"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 (testing)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>
              <a:buClr>
                <a:schemeClr val="accent2"/>
              </a:buClr>
            </a:pPr>
            <a:endParaRPr lang="hu-HU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Content Placeholder 7"/>
          <p:cNvSpPr txBox="1">
            <a:spLocks/>
          </p:cNvSpPr>
          <p:nvPr/>
        </p:nvSpPr>
        <p:spPr>
          <a:xfrm>
            <a:off x="5140215" y="3065179"/>
            <a:ext cx="1659936" cy="16587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sz="1200" b="1">
                <a:latin typeface="Calibri" panose="020F0502020204030204" pitchFamily="34" charset="0"/>
                <a:cs typeface="Calibri" panose="020F0502020204030204" pitchFamily="34" charset="0"/>
              </a:rPr>
              <a:t>Sink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Kafka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>
                <a:latin typeface="Calibri" panose="020F0502020204030204" pitchFamily="34" charset="0"/>
                <a:cs typeface="Calibri" panose="020F0502020204030204" pitchFamily="34" charset="0"/>
              </a:rPr>
              <a:t>Foreach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Console (testing)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sz="1200" b="1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</p:txBody>
      </p:sp>
      <p:sp>
        <p:nvSpPr>
          <p:cNvPr id="30" name="Content Placeholder 7"/>
          <p:cNvSpPr txBox="1">
            <a:spLocks/>
          </p:cNvSpPr>
          <p:nvPr/>
        </p:nvSpPr>
        <p:spPr>
          <a:xfrm>
            <a:off x="2889804" y="1886273"/>
            <a:ext cx="1523688" cy="34602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/>
              <a:t>Transformations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357407" y="1153539"/>
            <a:ext cx="304111" cy="587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153" y="1138648"/>
            <a:ext cx="609600" cy="609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32" y="1131458"/>
            <a:ext cx="609600" cy="6096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329166" y="1153539"/>
            <a:ext cx="304111" cy="5875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99" y="1131458"/>
            <a:ext cx="1024107" cy="10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Spark</a:t>
            </a:r>
            <a:r>
              <a:rPr lang="hu-HU" cap="all"/>
              <a:t> </a:t>
            </a:r>
            <a:r>
              <a:rPr lang="hu-HU" cap="all" err="1"/>
              <a:t>Streaming</a:t>
            </a:r>
            <a:r>
              <a:rPr lang="hu-HU" cap="all"/>
              <a:t> – </a:t>
            </a:r>
            <a:r>
              <a:rPr lang="hu-HU" cap="all" err="1"/>
              <a:t>APIs</a:t>
            </a:r>
            <a:endParaRPr lang="hu-HU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96171"/>
              </p:ext>
            </p:extLst>
          </p:nvPr>
        </p:nvGraphicFramePr>
        <p:xfrm>
          <a:off x="1312189" y="1198428"/>
          <a:ext cx="6519622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71511">
                  <a:extLst>
                    <a:ext uri="{9D8B030D-6E8A-4147-A177-3AD203B41FA5}">
                      <a16:colId xmlns:a16="http://schemas.microsoft.com/office/drawing/2014/main" val="3047131267"/>
                    </a:ext>
                  </a:extLst>
                </a:gridCol>
                <a:gridCol w="3748111">
                  <a:extLst>
                    <a:ext uri="{9D8B030D-6E8A-4147-A177-3AD203B41FA5}">
                      <a16:colId xmlns:a16="http://schemas.microsoft.com/office/drawing/2014/main" val="296083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DStreams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Structured Streaming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18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level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Higher level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30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Functional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Relational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5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event time support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Built-in event time support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05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Microbatch only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Microbatch</a:t>
                      </a:r>
                      <a:r>
                        <a:rPr lang="hu-HU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&amp; continuous (experimental)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44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RDD integration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Structured</a:t>
                      </a:r>
                      <a:r>
                        <a:rPr lang="hu-HU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API integration</a:t>
                      </a:r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80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772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Spark</a:t>
            </a:r>
            <a:r>
              <a:rPr lang="hu-HU" cap="all"/>
              <a:t> – </a:t>
            </a:r>
            <a:r>
              <a:rPr lang="hu-HU" cap="all" err="1"/>
              <a:t>Structured</a:t>
            </a:r>
            <a:r>
              <a:rPr lang="hu-HU" cap="all"/>
              <a:t> Streaming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276884" y="805558"/>
            <a:ext cx="2729787" cy="389707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hu-H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657" y="835468"/>
            <a:ext cx="6894888" cy="370975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B94A87-DDD8-7A45-99F3-3F984AA1261D}"/>
              </a:ext>
            </a:extLst>
          </p:cNvPr>
          <p:cNvSpPr txBox="1">
            <a:spLocks/>
          </p:cNvSpPr>
          <p:nvPr/>
        </p:nvSpPr>
        <p:spPr>
          <a:xfrm>
            <a:off x="6345846" y="1491241"/>
            <a:ext cx="2729787" cy="320711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2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Spark’s </a:t>
            </a:r>
            <a:r>
              <a:rPr lang="en-US" sz="1200" err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US" sz="12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API can be used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lang="en-US" sz="1200" b="1">
              <a:solidFill>
                <a:srgbClr val="46454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2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Streams are (unbounded) data frames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None/>
              <a:defRPr/>
            </a:pPr>
            <a:endParaRPr lang="en-US" sz="1200">
              <a:solidFill>
                <a:srgbClr val="46454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Operations on unbounded data frames result in unbounded data frames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lang="en-US" sz="1200">
              <a:solidFill>
                <a:srgbClr val="46454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same API can be used for both batch and 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50734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Structured Streaming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276884" y="901008"/>
            <a:ext cx="2729787" cy="38316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Dataframe API</a:t>
            </a:r>
          </a:p>
          <a:p>
            <a:pPr>
              <a:buClr>
                <a:schemeClr val="accent2"/>
              </a:buClr>
            </a:pPr>
            <a:endParaRPr lang="hu-H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BCDB6-60BF-5C47-B262-D967D920BF38}"/>
              </a:ext>
            </a:extLst>
          </p:cNvPr>
          <p:cNvSpPr txBox="1"/>
          <p:nvPr/>
        </p:nvSpPr>
        <p:spPr>
          <a:xfrm>
            <a:off x="4330275" y="818591"/>
            <a:ext cx="4588343" cy="397031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input stream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spark.readStream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.schema(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schema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"/</a:t>
            </a:r>
            <a:r>
              <a:rPr lang="hu-HU" dirty="0" err="1">
                <a:solidFill>
                  <a:schemeClr val="accent6"/>
                </a:solidFill>
                <a:latin typeface="Consolas" panose="020B0609020204030204" pitchFamily="49" charset="0"/>
              </a:rPr>
              <a:t>path</a:t>
            </a:r>
            <a:r>
              <a:rPr lang="hu-HU" dirty="0">
                <a:solidFill>
                  <a:schemeClr val="accent6"/>
                </a:solidFill>
                <a:latin typeface="Consolas" panose="020B0609020204030204" pitchFamily="49" charset="0"/>
              </a:rPr>
              <a:t>/</a:t>
            </a:r>
            <a:r>
              <a:rPr lang="hu-HU" dirty="0" err="1">
                <a:solidFill>
                  <a:schemeClr val="accent6"/>
                </a:solidFill>
                <a:latin typeface="Consolas" panose="020B0609020204030204" pitchFamily="49" charset="0"/>
              </a:rPr>
              <a:t>to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/</a:t>
            </a:r>
            <a:r>
              <a:rPr lang="hu-HU" dirty="0" err="1">
                <a:solidFill>
                  <a:schemeClr val="accent6"/>
                </a:solidFill>
                <a:latin typeface="Consolas" panose="020B0609020204030204" pitchFamily="49" charset="0"/>
              </a:rPr>
              <a:t>folder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transformation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countStream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input</a:t>
            </a: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.where(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chemeClr val="accent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 &gt; 10"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groupBy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chemeClr val="accent6"/>
                </a:solidFill>
                <a:latin typeface="Consolas" panose="020B0609020204030204" pitchFamily="49" charset="0"/>
              </a:rPr>
              <a:t>category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.count()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output stream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outputStream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countStream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writeStream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outputMode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"complete"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.format(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"console"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// start streaming app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outputStream.start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846" y="1069729"/>
            <a:ext cx="1077132" cy="28202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47453" y="3399120"/>
            <a:ext cx="1157207" cy="28202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97163" y="4474273"/>
            <a:ext cx="787831" cy="22817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276883" y="1654595"/>
            <a:ext cx="2729787" cy="158118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Transformations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Simple transformations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Aggregations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Joins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Stream-Static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Stream-Stream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276883" y="3681146"/>
            <a:ext cx="2729787" cy="3807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Limitations apply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hu-H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8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Demo</a:t>
            </a:r>
            <a:r>
              <a:rPr lang="hu-HU" cap="all"/>
              <a:t> – </a:t>
            </a:r>
            <a:r>
              <a:rPr lang="hu-HU" cap="all" err="1"/>
              <a:t>Spark</a:t>
            </a:r>
            <a:r>
              <a:rPr lang="hu-HU" cap="all"/>
              <a:t> </a:t>
            </a:r>
            <a:r>
              <a:rPr lang="hu-HU" cap="all" err="1"/>
              <a:t>Structured</a:t>
            </a:r>
            <a:r>
              <a:rPr lang="hu-HU" cap="all"/>
              <a:t> </a:t>
            </a:r>
            <a:r>
              <a:rPr lang="hu-HU" cap="all" err="1"/>
              <a:t>Streaming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2" y="892531"/>
            <a:ext cx="5009365" cy="3757024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F31C6241-F465-F84A-8780-2595894A9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761" y="2274709"/>
            <a:ext cx="2668908" cy="886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DFD2D-64A7-D543-B97D-21BD251288E1}"/>
              </a:ext>
            </a:extLst>
          </p:cNvPr>
          <p:cNvSpPr txBox="1"/>
          <p:nvPr/>
        </p:nvSpPr>
        <p:spPr>
          <a:xfrm>
            <a:off x="6042905" y="1916117"/>
            <a:ext cx="261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err="1">
                <a:latin typeface="+mj-lt"/>
              </a:rPr>
              <a:t>Source</a:t>
            </a:r>
            <a:r>
              <a:rPr lang="hu-HU">
                <a:latin typeface="+mj-lt"/>
              </a:rPr>
              <a:t> </a:t>
            </a:r>
            <a:r>
              <a:rPr lang="hu-HU" err="1">
                <a:latin typeface="+mj-lt"/>
              </a:rPr>
              <a:t>code</a:t>
            </a:r>
            <a:r>
              <a:rPr lang="hu-HU">
                <a:latin typeface="+mj-lt"/>
              </a:rPr>
              <a:t> </a:t>
            </a:r>
            <a:r>
              <a:rPr lang="hu-HU" err="1">
                <a:latin typeface="+mj-lt"/>
              </a:rPr>
              <a:t>available</a:t>
            </a:r>
            <a:r>
              <a:rPr lang="hu-HU">
                <a:latin typeface="+mj-lt"/>
              </a:rPr>
              <a:t> </a:t>
            </a:r>
            <a:r>
              <a:rPr lang="hu-HU" err="1">
                <a:latin typeface="+mj-lt"/>
              </a:rPr>
              <a:t>on</a:t>
            </a:r>
            <a:endParaRPr lang="hu-HU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56E54-6CA7-2F4B-BFE2-7DA3929DADC7}"/>
              </a:ext>
            </a:extLst>
          </p:cNvPr>
          <p:cNvSpPr txBox="1"/>
          <p:nvPr/>
        </p:nvSpPr>
        <p:spPr>
          <a:xfrm>
            <a:off x="5863803" y="3178686"/>
            <a:ext cx="297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>
                <a:hlinkClick r:id="rId6"/>
              </a:rPr>
              <a:t>medvekoma/streaming-workshop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008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Event </a:t>
            </a:r>
            <a:r>
              <a:rPr lang="hu-HU" cap="all" err="1"/>
              <a:t>time</a:t>
            </a:r>
            <a:r>
              <a:rPr lang="hu-HU" cap="all"/>
              <a:t> &amp; Time Windows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1026" name="Picture 2" descr="The types of time windows">
            <a:extLst>
              <a:ext uri="{FF2B5EF4-FFF2-40B4-BE49-F238E27FC236}">
                <a16:creationId xmlns:a16="http://schemas.microsoft.com/office/drawing/2014/main" id="{8FAB9475-C2A8-DF46-A17A-F2B4AFDE0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407" y="1076771"/>
            <a:ext cx="5622620" cy="337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6E0D8F4-CA93-7049-B668-CEF172FFCCBA}"/>
              </a:ext>
            </a:extLst>
          </p:cNvPr>
          <p:cNvSpPr txBox="1">
            <a:spLocks/>
          </p:cNvSpPr>
          <p:nvPr/>
        </p:nvSpPr>
        <p:spPr>
          <a:xfrm>
            <a:off x="226973" y="1196411"/>
            <a:ext cx="2729787" cy="284391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2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time != processing time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lang="en-US" sz="1200" b="1">
              <a:solidFill>
                <a:srgbClr val="46454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2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time is usually a field in the data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None/>
              <a:defRPr/>
            </a:pPr>
            <a:endParaRPr lang="en-US" sz="1200">
              <a:solidFill>
                <a:srgbClr val="46454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Often, we group the data by event time windows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lang="en-US" sz="1200">
              <a:solidFill>
                <a:srgbClr val="46454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Window types</a:t>
            </a:r>
          </a:p>
          <a:p>
            <a:pPr marL="471488" lvl="1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9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Tumbling windows</a:t>
            </a:r>
          </a:p>
          <a:p>
            <a:pPr marL="471488" lvl="1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kumimoji="0" lang="en-US" sz="90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Sliding windows</a:t>
            </a:r>
          </a:p>
          <a:p>
            <a:pPr marL="471488" lvl="1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9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 windows</a:t>
            </a:r>
            <a:endParaRPr kumimoji="0" lang="en-US" sz="90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44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Where</a:t>
            </a:r>
            <a:r>
              <a:rPr lang="hu-HU" cap="all"/>
              <a:t> We </a:t>
            </a:r>
            <a:r>
              <a:rPr lang="hu-HU" cap="all" err="1"/>
              <a:t>Are</a:t>
            </a:r>
            <a:r>
              <a:rPr lang="hu-HU" cap="all"/>
              <a:t>?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61AE7-F2FD-9043-B053-0D272F0B34F3}"/>
              </a:ext>
            </a:extLst>
          </p:cNvPr>
          <p:cNvSpPr txBox="1"/>
          <p:nvPr/>
        </p:nvSpPr>
        <p:spPr>
          <a:xfrm>
            <a:off x="536701" y="2517922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INV-002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9BCF7D8-4435-A04C-883B-1780A1B2CF95}"/>
              </a:ext>
            </a:extLst>
          </p:cNvPr>
          <p:cNvSpPr txBox="1">
            <a:spLocks/>
          </p:cNvSpPr>
          <p:nvPr/>
        </p:nvSpPr>
        <p:spPr>
          <a:xfrm>
            <a:off x="349848" y="2705644"/>
            <a:ext cx="3501039" cy="203695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for: </a:t>
            </a: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store the data so that we can run real-time queries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Latency: </a:t>
            </a: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milliseconds (real-time)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605B5-85D7-D148-9CA0-A4765B72D78C}"/>
              </a:ext>
            </a:extLst>
          </p:cNvPr>
          <p:cNvCxnSpPr/>
          <p:nvPr/>
        </p:nvCxnSpPr>
        <p:spPr>
          <a:xfrm>
            <a:off x="4444960" y="848347"/>
            <a:ext cx="0" cy="38395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601958-4469-854C-A361-7ACD5ED65D1F}"/>
              </a:ext>
            </a:extLst>
          </p:cNvPr>
          <p:cNvSpPr txBox="1"/>
          <p:nvPr/>
        </p:nvSpPr>
        <p:spPr>
          <a:xfrm>
            <a:off x="327548" y="856115"/>
            <a:ext cx="3798401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NoSQL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90FD3-BB73-F942-A8BA-C4E0242ACB42}"/>
              </a:ext>
            </a:extLst>
          </p:cNvPr>
          <p:cNvSpPr txBox="1"/>
          <p:nvPr/>
        </p:nvSpPr>
        <p:spPr>
          <a:xfrm>
            <a:off x="4780157" y="848347"/>
            <a:ext cx="4036275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Big Data (Batch)</a:t>
            </a:r>
          </a:p>
        </p:txBody>
      </p:sp>
      <p:pic>
        <p:nvPicPr>
          <p:cNvPr id="14" name="Shape 126">
            <a:extLst>
              <a:ext uri="{FF2B5EF4-FFF2-40B4-BE49-F238E27FC236}">
                <a16:creationId xmlns:a16="http://schemas.microsoft.com/office/drawing/2014/main" id="{03579A1D-0B50-B745-912A-1ACBBD3C6E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63" y="1301852"/>
            <a:ext cx="594286" cy="44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24">
            <a:extLst>
              <a:ext uri="{FF2B5EF4-FFF2-40B4-BE49-F238E27FC236}">
                <a16:creationId xmlns:a16="http://schemas.microsoft.com/office/drawing/2014/main" id="{42D5C32F-6DC1-4A4C-AE9C-6E8E87912C8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5880" y="1366510"/>
            <a:ext cx="1346107" cy="39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8F1511BB-E6C9-294C-81F1-FAC0F9753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618" y="1282749"/>
            <a:ext cx="1019873" cy="53118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89B112-A975-8D40-B646-C96AE74D4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02" y="1366510"/>
            <a:ext cx="1898124" cy="4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6F84E805-7E5A-F64B-947E-3AF92DC9DFF7}"/>
              </a:ext>
            </a:extLst>
          </p:cNvPr>
          <p:cNvSpPr txBox="1">
            <a:spLocks/>
          </p:cNvSpPr>
          <p:nvPr/>
        </p:nvSpPr>
        <p:spPr>
          <a:xfrm>
            <a:off x="4802457" y="2705644"/>
            <a:ext cx="3501039" cy="203695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for: </a:t>
            </a: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run ad-hoc queries on any (semi-structured) data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Latency: </a:t>
            </a: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minutes, potentially hours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7F7FCD90-04EB-2449-801A-201DECB00A7B}"/>
              </a:ext>
            </a:extLst>
          </p:cNvPr>
          <p:cNvSpPr txBox="1">
            <a:spLocks/>
          </p:cNvSpPr>
          <p:nvPr/>
        </p:nvSpPr>
        <p:spPr>
          <a:xfrm>
            <a:off x="349848" y="2322785"/>
            <a:ext cx="7953647" cy="38285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None/>
              <a:defRPr/>
            </a:pPr>
            <a:r>
              <a:rPr lang="en-US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use distributed computing</a:t>
            </a: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store &amp; process large amount of data</a:t>
            </a:r>
          </a:p>
        </p:txBody>
      </p:sp>
    </p:spTree>
    <p:extLst>
      <p:ext uri="{BB962C8B-B14F-4D97-AF65-F5344CB8AC3E}">
        <p14:creationId xmlns:p14="http://schemas.microsoft.com/office/powerpoint/2010/main" val="802729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166104" y="1683347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1</a:t>
            </a: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479008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9919" y="1298289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3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3734" y="922146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2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05787" y="910527"/>
            <a:ext cx="84276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40989" y="922148"/>
            <a:ext cx="79104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81721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Event </a:t>
            </a:r>
            <a:r>
              <a:rPr lang="hu-HU" cap="all" err="1"/>
              <a:t>time</a:t>
            </a:r>
            <a:r>
              <a:rPr lang="hu-HU" cap="all"/>
              <a:t> Windows – </a:t>
            </a:r>
            <a:r>
              <a:rPr lang="hu-HU" cap="all" err="1"/>
              <a:t>Tumbling</a:t>
            </a:r>
            <a:r>
              <a:rPr lang="hu-HU" cap="all"/>
              <a:t> Windows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39125" y="922150"/>
            <a:ext cx="7749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6BCDB6-60BF-5C47-B262-D967D920BF38}"/>
              </a:ext>
            </a:extLst>
          </p:cNvPr>
          <p:cNvSpPr txBox="1"/>
          <p:nvPr/>
        </p:nvSpPr>
        <p:spPr>
          <a:xfrm>
            <a:off x="3029919" y="3041544"/>
            <a:ext cx="5831583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streamingDF</a:t>
            </a: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groupBy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window(col(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event_time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</a:t>
            </a:r>
            <a:r>
              <a:rPr lang="hu-HU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minutes"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.count()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Content Placeholder 7"/>
          <p:cNvSpPr txBox="1">
            <a:spLocks/>
          </p:cNvSpPr>
          <p:nvPr/>
        </p:nvSpPr>
        <p:spPr>
          <a:xfrm>
            <a:off x="693540" y="2682764"/>
            <a:ext cx="2165897" cy="115266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Window types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Tumbling window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61864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670622" y="2063059"/>
            <a:ext cx="7749153" cy="5346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42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753535" y="1660264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2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43051" y="1288298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4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3734" y="922146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2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05787" y="910527"/>
            <a:ext cx="84276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40989" y="922148"/>
            <a:ext cx="79104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81721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79008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Event </a:t>
            </a:r>
            <a:r>
              <a:rPr lang="hu-HU" cap="all" err="1"/>
              <a:t>time</a:t>
            </a:r>
            <a:r>
              <a:rPr lang="hu-HU" cap="all"/>
              <a:t> Windows – </a:t>
            </a:r>
            <a:r>
              <a:rPr lang="hu-HU" cap="all" err="1"/>
              <a:t>Sliding</a:t>
            </a:r>
            <a:r>
              <a:rPr lang="hu-HU" cap="all"/>
              <a:t> Windows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39125" y="922150"/>
            <a:ext cx="7749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61864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670622" y="2063059"/>
            <a:ext cx="7749153" cy="5346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6BCDB6-60BF-5C47-B262-D967D920BF38}"/>
              </a:ext>
            </a:extLst>
          </p:cNvPr>
          <p:cNvSpPr txBox="1"/>
          <p:nvPr/>
        </p:nvSpPr>
        <p:spPr>
          <a:xfrm>
            <a:off x="3029919" y="3041544"/>
            <a:ext cx="5913359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hu-HU" err="1">
                <a:latin typeface="Consolas" panose="020B0609020204030204" pitchFamily="49" charset="0"/>
                <a:cs typeface="Consolas" panose="020B0609020204030204" pitchFamily="49" charset="0"/>
              </a:rPr>
              <a:t>streamingDF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groupBy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window(col(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event_time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</a:t>
            </a:r>
            <a:r>
              <a:rPr lang="hu-HU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minutes"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</a:t>
            </a:r>
            <a:r>
              <a:rPr lang="hu-HU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minutes"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.count()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7"/>
          <p:cNvSpPr txBox="1">
            <a:spLocks/>
          </p:cNvSpPr>
          <p:nvPr/>
        </p:nvSpPr>
        <p:spPr>
          <a:xfrm>
            <a:off x="693540" y="2682764"/>
            <a:ext cx="2165897" cy="8508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Window types</a:t>
            </a:r>
            <a:endParaRPr lang="hu-HU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Tumbling window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Sliding window</a:t>
            </a:r>
          </a:p>
        </p:txBody>
      </p:sp>
    </p:spTree>
    <p:extLst>
      <p:ext uri="{BB962C8B-B14F-4D97-AF65-F5344CB8AC3E}">
        <p14:creationId xmlns:p14="http://schemas.microsoft.com/office/powerpoint/2010/main" val="4085985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7510406" y="931992"/>
            <a:ext cx="84276" cy="13173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53535" y="1660264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2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43051" y="1288298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4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3734" y="922146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4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05787" y="910527"/>
            <a:ext cx="84276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40989" y="922148"/>
            <a:ext cx="79104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81721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79008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Event </a:t>
            </a:r>
            <a:r>
              <a:rPr lang="hu-HU" cap="all" err="1"/>
              <a:t>time</a:t>
            </a:r>
            <a:r>
              <a:rPr lang="hu-HU" cap="all"/>
              <a:t> Windows – </a:t>
            </a:r>
            <a:r>
              <a:rPr lang="hu-HU" cap="all" err="1"/>
              <a:t>Late</a:t>
            </a:r>
            <a:r>
              <a:rPr lang="hu-HU" cap="all"/>
              <a:t> </a:t>
            </a:r>
            <a:r>
              <a:rPr lang="hu-HU" cap="all" err="1"/>
              <a:t>Events</a:t>
            </a:r>
            <a:endParaRPr lang="hu-HU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39125" y="922150"/>
            <a:ext cx="7749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61864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7"/>
          <p:cNvSpPr txBox="1">
            <a:spLocks/>
          </p:cNvSpPr>
          <p:nvPr/>
        </p:nvSpPr>
        <p:spPr>
          <a:xfrm>
            <a:off x="693540" y="2682764"/>
            <a:ext cx="2165897" cy="8508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Window types</a:t>
            </a:r>
            <a:endParaRPr lang="hu-HU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Tumbling window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Sliding window</a:t>
            </a:r>
          </a:p>
        </p:txBody>
      </p:sp>
      <p:sp>
        <p:nvSpPr>
          <p:cNvPr id="34" name="Content Placeholder 7"/>
          <p:cNvSpPr txBox="1">
            <a:spLocks/>
          </p:cNvSpPr>
          <p:nvPr/>
        </p:nvSpPr>
        <p:spPr>
          <a:xfrm>
            <a:off x="693540" y="3687571"/>
            <a:ext cx="2165897" cy="52352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Late events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69589" y="922148"/>
            <a:ext cx="84276" cy="13173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670622" y="2063059"/>
            <a:ext cx="7749153" cy="5346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15519" y="1338633"/>
            <a:ext cx="4654070" cy="25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115519" y="1569619"/>
            <a:ext cx="5394889" cy="2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D3ABF3-DE93-164A-A7FF-31F6FB937228}"/>
              </a:ext>
            </a:extLst>
          </p:cNvPr>
          <p:cNvSpPr txBox="1"/>
          <p:nvPr/>
        </p:nvSpPr>
        <p:spPr>
          <a:xfrm>
            <a:off x="3029919" y="3041544"/>
            <a:ext cx="5913359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hu-HU" err="1">
                <a:latin typeface="Consolas" panose="020B0609020204030204" pitchFamily="49" charset="0"/>
                <a:cs typeface="Consolas" panose="020B0609020204030204" pitchFamily="49" charset="0"/>
              </a:rPr>
              <a:t>streamingDF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groupBy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window(col(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event_time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</a:t>
            </a:r>
            <a:r>
              <a:rPr lang="hu-HU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minutes"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</a:t>
            </a:r>
            <a:r>
              <a:rPr lang="hu-HU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minutes"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.count()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070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7510406" y="931992"/>
            <a:ext cx="84276" cy="13173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29919" y="920289"/>
            <a:ext cx="4272370" cy="3797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53535" y="1660264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2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43051" y="1288298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4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3734" y="922146"/>
            <a:ext cx="2136185" cy="37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u-HU"/>
              <a:t>3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05787" y="910527"/>
            <a:ext cx="84276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40989" y="922148"/>
            <a:ext cx="79104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81721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79008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Event </a:t>
            </a:r>
            <a:r>
              <a:rPr lang="hu-HU" cap="all" err="1"/>
              <a:t>time</a:t>
            </a:r>
            <a:r>
              <a:rPr lang="hu-HU" cap="all"/>
              <a:t> Windows – </a:t>
            </a:r>
            <a:r>
              <a:rPr lang="hu-HU" cap="all" err="1"/>
              <a:t>Watermarks</a:t>
            </a:r>
            <a:endParaRPr lang="hu-HU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39125" y="922150"/>
            <a:ext cx="7749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61864" y="931992"/>
            <a:ext cx="97512" cy="1317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7"/>
          <p:cNvSpPr txBox="1">
            <a:spLocks/>
          </p:cNvSpPr>
          <p:nvPr/>
        </p:nvSpPr>
        <p:spPr>
          <a:xfrm>
            <a:off x="693540" y="2682764"/>
            <a:ext cx="2165897" cy="8508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Window types</a:t>
            </a:r>
            <a:endParaRPr lang="hu-HU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Tumbling window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Sliding window</a:t>
            </a:r>
          </a:p>
        </p:txBody>
      </p:sp>
      <p:sp>
        <p:nvSpPr>
          <p:cNvPr id="34" name="Content Placeholder 7"/>
          <p:cNvSpPr txBox="1">
            <a:spLocks/>
          </p:cNvSpPr>
          <p:nvPr/>
        </p:nvSpPr>
        <p:spPr>
          <a:xfrm>
            <a:off x="693540" y="3687571"/>
            <a:ext cx="2165897" cy="52352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Late events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Watermarks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6BCDB6-60BF-5C47-B262-D967D920BF38}"/>
              </a:ext>
            </a:extLst>
          </p:cNvPr>
          <p:cNvSpPr txBox="1"/>
          <p:nvPr/>
        </p:nvSpPr>
        <p:spPr>
          <a:xfrm>
            <a:off x="3029919" y="3041544"/>
            <a:ext cx="5943096" cy="116955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streamingDF</a:t>
            </a: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.withWatermarks(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event_time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hu-HU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hu-HU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 minutes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groupBy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window(col(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event_time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</a:t>
            </a:r>
            <a:r>
              <a:rPr lang="hu-HU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minutes"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</a:t>
            </a:r>
            <a:r>
              <a:rPr lang="hu-HU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minutes"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.count()</a:t>
            </a:r>
            <a:endParaRPr lang="hu-HU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69589" y="922148"/>
            <a:ext cx="84276" cy="13173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670622" y="2063059"/>
            <a:ext cx="7749153" cy="5346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15519" y="1338633"/>
            <a:ext cx="4654070" cy="25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115519" y="1568959"/>
            <a:ext cx="5394889" cy="2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06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Late</a:t>
            </a:r>
            <a:r>
              <a:rPr lang="hu-HU" cap="all"/>
              <a:t> </a:t>
            </a:r>
            <a:r>
              <a:rPr lang="hu-HU" cap="all" err="1"/>
              <a:t>Events</a:t>
            </a:r>
            <a:r>
              <a:rPr lang="hu-HU" cap="all"/>
              <a:t> and </a:t>
            </a:r>
            <a:r>
              <a:rPr lang="hu-HU" cap="all" err="1"/>
              <a:t>Watermarks</a:t>
            </a:r>
            <a:endParaRPr lang="hu-HU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B26D246-E664-D341-8FFC-DF746AAC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75" y="699516"/>
            <a:ext cx="6418461" cy="3966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B48843-A83F-864F-B91D-B483AC65D95D}"/>
              </a:ext>
            </a:extLst>
          </p:cNvPr>
          <p:cNvSpPr txBox="1"/>
          <p:nvPr/>
        </p:nvSpPr>
        <p:spPr>
          <a:xfrm>
            <a:off x="230815" y="4484754"/>
            <a:ext cx="404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More info: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Structured Streaming Programming Guide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14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Streaming – Take Away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Content Placeholder 7"/>
          <p:cNvSpPr>
            <a:spLocks noGrp="1"/>
          </p:cNvSpPr>
          <p:nvPr>
            <p:ph idx="4294967295"/>
          </p:nvPr>
        </p:nvSpPr>
        <p:spPr>
          <a:xfrm>
            <a:off x="3584961" y="1529697"/>
            <a:ext cx="5090953" cy="29987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err="1"/>
              <a:t>Apache</a:t>
            </a:r>
            <a:r>
              <a:rPr lang="hu-HU" sz="1400"/>
              <a:t> Kafka is a </a:t>
            </a:r>
            <a:r>
              <a:rPr lang="hu-HU" sz="1400" err="1"/>
              <a:t>persistent</a:t>
            </a:r>
            <a:r>
              <a:rPr lang="hu-HU" sz="1400"/>
              <a:t>, </a:t>
            </a:r>
            <a:r>
              <a:rPr lang="hu-HU" sz="1400" err="1"/>
              <a:t>scalable</a:t>
            </a:r>
            <a:r>
              <a:rPr lang="hu-HU" sz="1400"/>
              <a:t> </a:t>
            </a:r>
            <a:r>
              <a:rPr lang="hu-HU" sz="1400" err="1"/>
              <a:t>messaging</a:t>
            </a:r>
            <a:r>
              <a:rPr lang="hu-HU" sz="1400"/>
              <a:t> platform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err="1"/>
              <a:t>Structured</a:t>
            </a:r>
            <a:r>
              <a:rPr lang="hu-HU" sz="1400"/>
              <a:t> Streaming is „Dataframe but streaming”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/>
              <a:t>A </a:t>
            </a:r>
            <a:r>
              <a:rPr lang="hu-HU" sz="1400" err="1"/>
              <a:t>stream</a:t>
            </a:r>
            <a:r>
              <a:rPr lang="hu-HU" sz="1400"/>
              <a:t> is an </a:t>
            </a:r>
            <a:r>
              <a:rPr lang="hu-HU" sz="1400" err="1"/>
              <a:t>unbounded</a:t>
            </a:r>
            <a:r>
              <a:rPr lang="hu-HU" sz="1400"/>
              <a:t> </a:t>
            </a:r>
            <a:r>
              <a:rPr lang="hu-HU" sz="1400" err="1"/>
              <a:t>table</a:t>
            </a:r>
            <a:endParaRPr lang="hu-HU" sz="1400"/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/>
              <a:t>The </a:t>
            </a:r>
            <a:r>
              <a:rPr lang="hu-HU" sz="1400" err="1"/>
              <a:t>same</a:t>
            </a:r>
            <a:r>
              <a:rPr lang="hu-HU" sz="1400"/>
              <a:t> API </a:t>
            </a:r>
            <a:r>
              <a:rPr lang="hu-HU" sz="1400" err="1"/>
              <a:t>for</a:t>
            </a:r>
            <a:r>
              <a:rPr lang="hu-HU" sz="1400"/>
              <a:t> batch and </a:t>
            </a:r>
            <a:r>
              <a:rPr lang="hu-HU" sz="1400" err="1"/>
              <a:t>streaming</a:t>
            </a:r>
            <a:endParaRPr lang="hu-HU" sz="1400"/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err="1"/>
              <a:t>Event</a:t>
            </a:r>
            <a:r>
              <a:rPr lang="hu-HU" sz="1400"/>
              <a:t> </a:t>
            </a:r>
            <a:r>
              <a:rPr lang="hu-HU" sz="1400" err="1"/>
              <a:t>time</a:t>
            </a:r>
            <a:r>
              <a:rPr lang="hu-HU" sz="1400"/>
              <a:t> != </a:t>
            </a:r>
            <a:r>
              <a:rPr lang="hu-HU" sz="1400" err="1"/>
              <a:t>processing</a:t>
            </a:r>
            <a:r>
              <a:rPr lang="hu-HU" sz="1400"/>
              <a:t> </a:t>
            </a:r>
            <a:r>
              <a:rPr lang="hu-HU" sz="1400" err="1"/>
              <a:t>time</a:t>
            </a:r>
            <a:endParaRPr lang="hu-HU" sz="1400"/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err="1"/>
              <a:t>Late</a:t>
            </a:r>
            <a:r>
              <a:rPr lang="hu-HU" sz="1400"/>
              <a:t> </a:t>
            </a:r>
            <a:r>
              <a:rPr lang="hu-HU" sz="1400" err="1"/>
              <a:t>events</a:t>
            </a:r>
            <a:r>
              <a:rPr lang="hu-HU" sz="1400"/>
              <a:t> &amp; </a:t>
            </a:r>
            <a:r>
              <a:rPr lang="hu-HU" sz="1400" err="1"/>
              <a:t>watermarks</a:t>
            </a:r>
            <a:endParaRPr lang="hu-HU" sz="1400"/>
          </a:p>
        </p:txBody>
      </p:sp>
      <p:pic>
        <p:nvPicPr>
          <p:cNvPr id="3" name="Picture 2" descr="takeaway_b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9" y="1151359"/>
            <a:ext cx="2969945" cy="32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91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pam_logo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0" y="505360"/>
            <a:ext cx="1243502" cy="457170"/>
          </a:xfrm>
        </p:spPr>
      </p:pic>
      <p:sp>
        <p:nvSpPr>
          <p:cNvPr id="3" name="architecture_title"/>
          <p:cNvSpPr>
            <a:spLocks noGrp="1"/>
          </p:cNvSpPr>
          <p:nvPr>
            <p:ph type="body" sz="quarter" idx="15"/>
          </p:nvPr>
        </p:nvSpPr>
        <p:spPr>
          <a:xfrm>
            <a:off x="631825" y="2024197"/>
            <a:ext cx="6910388" cy="586314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  <a:cs typeface="Oswald Bold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4965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4520148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>
              <a:spcBef>
                <a:spcPct val="0"/>
              </a:spcBef>
              <a:buNone/>
              <a:defRPr sz="3800" b="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800" b="0" i="0" u="none" strike="noStrike" kern="1200" cap="all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Cloud</a:t>
            </a:r>
            <a:r>
              <a:rPr kumimoji="0" lang="hu-HU" sz="38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 </a:t>
            </a:r>
            <a:r>
              <a:rPr kumimoji="0" lang="hu-HU" sz="3800" b="0" i="0" u="none" strike="noStrike" kern="1200" cap="all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Computing</a:t>
            </a:r>
            <a:endParaRPr kumimoji="0" lang="en-US" sz="38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671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Cloud</a:t>
            </a:r>
            <a:r>
              <a:rPr lang="hu-HU" cap="all"/>
              <a:t> </a:t>
            </a:r>
            <a:r>
              <a:rPr lang="hu-HU" cap="all" err="1"/>
              <a:t>Computing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E43C4-DBFB-A044-8EB6-C9773143A558}"/>
              </a:ext>
            </a:extLst>
          </p:cNvPr>
          <p:cNvSpPr txBox="1"/>
          <p:nvPr/>
        </p:nvSpPr>
        <p:spPr>
          <a:xfrm>
            <a:off x="536702" y="1366511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61AE7-F2FD-9043-B053-0D272F0B34F3}"/>
              </a:ext>
            </a:extLst>
          </p:cNvPr>
          <p:cNvSpPr txBox="1"/>
          <p:nvPr/>
        </p:nvSpPr>
        <p:spPr>
          <a:xfrm>
            <a:off x="1785313" y="1022257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INV-002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D2E46698-0B36-9145-AB75-138237CFEFBD}"/>
              </a:ext>
            </a:extLst>
          </p:cNvPr>
          <p:cNvSpPr txBox="1">
            <a:spLocks/>
          </p:cNvSpPr>
          <p:nvPr/>
        </p:nvSpPr>
        <p:spPr>
          <a:xfrm>
            <a:off x="206478" y="1964355"/>
            <a:ext cx="7411064" cy="143426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Types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Infrastructure as a Service (IaaS):</a:t>
            </a:r>
            <a:r>
              <a:rPr kumimoji="0" lang="en-GB" sz="1400" b="1" i="0" u="none" strike="noStrike" kern="1200" cap="none" spc="0" normalizeH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1400" b="0" i="0" u="none" strike="noStrike" kern="1200" cap="none" spc="0" normalizeH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Rent resources like servers, networking, data </a:t>
            </a:r>
            <a:r>
              <a:rPr kumimoji="0" lang="en-GB" sz="1400" b="0" i="0" u="none" strike="noStrike" kern="1200" cap="none" spc="0" normalizeH="0" noProof="0" err="1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centers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Software as a Service</a:t>
            </a:r>
            <a:r>
              <a:rPr kumimoji="0" lang="en-GB" sz="1400" b="1" i="0" u="none" strike="noStrike" kern="1200" cap="none" spc="0" normalizeH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(SaaS): </a:t>
            </a:r>
            <a:r>
              <a:rPr kumimoji="0" lang="en-GB" sz="1400" b="0" i="0" u="none" strike="noStrike" kern="1200" cap="none" spc="0" normalizeH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Rent software applications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Serverless: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Allows</a:t>
            </a:r>
            <a:r>
              <a:rPr kumimoji="0" lang="en-GB" sz="1400" b="0" i="0" u="none" strike="noStrike" kern="1200" cap="none" spc="0" normalizeH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developers to create applications without thinking about infrastructure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505A8CD-B857-2747-B00E-C3AF5D56E311}"/>
              </a:ext>
            </a:extLst>
          </p:cNvPr>
          <p:cNvSpPr txBox="1">
            <a:spLocks/>
          </p:cNvSpPr>
          <p:nvPr/>
        </p:nvSpPr>
        <p:spPr>
          <a:xfrm>
            <a:off x="206478" y="853623"/>
            <a:ext cx="8052620" cy="953054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Cloud computing: 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defRPr/>
            </a:pPr>
            <a:r>
              <a:rPr kumimoji="0" lang="en-GB" sz="140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Delivery of computing services over the internet (servers, storage, databases, software, etc.)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defRPr/>
            </a:pPr>
            <a:r>
              <a:rPr kumimoji="0" lang="en-GB" sz="140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”Renting” IT services over the internet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12F409F-807C-8B4A-A420-98011949530F}"/>
              </a:ext>
            </a:extLst>
          </p:cNvPr>
          <p:cNvSpPr txBox="1">
            <a:spLocks/>
          </p:cNvSpPr>
          <p:nvPr/>
        </p:nvSpPr>
        <p:spPr>
          <a:xfrm>
            <a:off x="206478" y="3288882"/>
            <a:ext cx="7411064" cy="1434264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Advantages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lang="en-GB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Scalable infrastructure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Globally accessible resources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Reliable IT services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lang="en-GB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security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icture containing text, car, police, van&#10;&#10;Description automatically generated">
            <a:extLst>
              <a:ext uri="{FF2B5EF4-FFF2-40B4-BE49-F238E27FC236}">
                <a16:creationId xmlns:a16="http://schemas.microsoft.com/office/drawing/2014/main" id="{BBCF30AA-9D53-9246-80A0-8AC1AFB8F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7" y="3288881"/>
            <a:ext cx="2631679" cy="1434265"/>
          </a:xfrm>
          <a:prstGeom prst="rect">
            <a:avLst/>
          </a:prstGeom>
        </p:spPr>
      </p:pic>
      <p:pic>
        <p:nvPicPr>
          <p:cNvPr id="28" name="Picture 27" descr="A green and white scooter&#10;&#10;Description automatically generated with low confidence">
            <a:extLst>
              <a:ext uri="{FF2B5EF4-FFF2-40B4-BE49-F238E27FC236}">
                <a16:creationId xmlns:a16="http://schemas.microsoft.com/office/drawing/2014/main" id="{DDE24AA6-77CB-BF4C-B1CC-C569C5EF8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693" y="3274134"/>
            <a:ext cx="1161746" cy="144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Cloud</a:t>
            </a:r>
            <a:r>
              <a:rPr lang="hu-HU" cap="all"/>
              <a:t> – </a:t>
            </a:r>
            <a:r>
              <a:rPr lang="hu-HU" cap="all" err="1"/>
              <a:t>Hadoop</a:t>
            </a:r>
            <a:r>
              <a:rPr lang="hu-HU" cap="all"/>
              <a:t> </a:t>
            </a:r>
            <a:r>
              <a:rPr lang="hu-HU" cap="all" err="1"/>
              <a:t>As</a:t>
            </a:r>
            <a:r>
              <a:rPr lang="hu-HU" cap="all"/>
              <a:t> a Service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E43C4-DBFB-A044-8EB6-C9773143A558}"/>
              </a:ext>
            </a:extLst>
          </p:cNvPr>
          <p:cNvSpPr txBox="1"/>
          <p:nvPr/>
        </p:nvSpPr>
        <p:spPr>
          <a:xfrm>
            <a:off x="536702" y="1366511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61AE7-F2FD-9043-B053-0D272F0B34F3}"/>
              </a:ext>
            </a:extLst>
          </p:cNvPr>
          <p:cNvSpPr txBox="1"/>
          <p:nvPr/>
        </p:nvSpPr>
        <p:spPr>
          <a:xfrm>
            <a:off x="1785313" y="1022257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INV-002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B26C86A-A5F3-0F46-A471-7B16FD8E1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1" y="927451"/>
            <a:ext cx="1148763" cy="531835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42D826C5-ED6F-CE41-B981-0F58F24E1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977" y="917547"/>
            <a:ext cx="554851" cy="5548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CD6E36-77DC-0B4C-9F14-C38703A6E0B9}"/>
              </a:ext>
            </a:extLst>
          </p:cNvPr>
          <p:cNvSpPr txBox="1"/>
          <p:nvPr/>
        </p:nvSpPr>
        <p:spPr>
          <a:xfrm>
            <a:off x="2448828" y="964139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Google Cloud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DataProc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A237A179-6591-974A-BEBE-331D03254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596" y="940000"/>
            <a:ext cx="435215" cy="4265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51F7F6-3F4E-A241-BAA6-069549CF4CCF}"/>
              </a:ext>
            </a:extLst>
          </p:cNvPr>
          <p:cNvSpPr txBox="1"/>
          <p:nvPr/>
        </p:nvSpPr>
        <p:spPr>
          <a:xfrm>
            <a:off x="4283262" y="940000"/>
            <a:ext cx="124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Microsoft Azure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HDInsight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D2E46698-0B36-9145-AB75-138237CFEFBD}"/>
              </a:ext>
            </a:extLst>
          </p:cNvPr>
          <p:cNvSpPr txBox="1">
            <a:spLocks/>
          </p:cNvSpPr>
          <p:nvPr/>
        </p:nvSpPr>
        <p:spPr>
          <a:xfrm>
            <a:off x="5246434" y="1505010"/>
            <a:ext cx="3772861" cy="1434264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Advantages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Managed service, less operational costs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Quick provisioning, on demand clusters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up-front costs, pay as you go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Auto-scaling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C5A12D2B-C979-0A42-94C6-0045C1824FBE}"/>
              </a:ext>
            </a:extLst>
          </p:cNvPr>
          <p:cNvSpPr txBox="1">
            <a:spLocks/>
          </p:cNvSpPr>
          <p:nvPr/>
        </p:nvSpPr>
        <p:spPr>
          <a:xfrm>
            <a:off x="5246435" y="3065398"/>
            <a:ext cx="3772861" cy="149546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Things to consider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Limited configuration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Country regulations 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Cost (+</a:t>
            </a:r>
            <a:r>
              <a:rPr lang="en-GB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10-25% on top of infrastructure cost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25E720-0232-F946-AF8E-912977DB4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36" y="3295373"/>
            <a:ext cx="4681070" cy="1352057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EDE005-37CD-AA4A-83AF-5B79EAA32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36" y="1682521"/>
            <a:ext cx="3357656" cy="15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3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Batch </a:t>
            </a:r>
            <a:r>
              <a:rPr lang="hu-HU" cap="all" err="1"/>
              <a:t>Processing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E43C4-DBFB-A044-8EB6-C9773143A558}"/>
              </a:ext>
            </a:extLst>
          </p:cNvPr>
          <p:cNvSpPr txBox="1"/>
          <p:nvPr/>
        </p:nvSpPr>
        <p:spPr>
          <a:xfrm>
            <a:off x="536702" y="1366511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61AE7-F2FD-9043-B053-0D272F0B34F3}"/>
              </a:ext>
            </a:extLst>
          </p:cNvPr>
          <p:cNvSpPr txBox="1"/>
          <p:nvPr/>
        </p:nvSpPr>
        <p:spPr>
          <a:xfrm>
            <a:off x="536701" y="2517922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INV-002</a:t>
            </a:r>
          </a:p>
        </p:txBody>
      </p:sp>
      <p:pic>
        <p:nvPicPr>
          <p:cNvPr id="8" name="Picture 7" descr="Diagram, timeline&#10;&#10;Description automatically generated">
            <a:extLst>
              <a:ext uri="{FF2B5EF4-FFF2-40B4-BE49-F238E27FC236}">
                <a16:creationId xmlns:a16="http://schemas.microsoft.com/office/drawing/2014/main" id="{409A2F47-F0F1-3243-9211-2A04F0C4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7" y="1796118"/>
            <a:ext cx="6805896" cy="2590985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9BCF7D8-4435-A04C-883B-1780A1B2CF95}"/>
              </a:ext>
            </a:extLst>
          </p:cNvPr>
          <p:cNvSpPr txBox="1">
            <a:spLocks/>
          </p:cNvSpPr>
          <p:nvPr/>
        </p:nvSpPr>
        <p:spPr>
          <a:xfrm>
            <a:off x="297810" y="851373"/>
            <a:ext cx="6030130" cy="120051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Processing the data collected over a time period</a:t>
            </a:r>
          </a:p>
          <a:p>
            <a:pPr marL="171450" marR="0" lvl="0" indent="-17145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Traditional Big Data is batch processing</a:t>
            </a:r>
          </a:p>
          <a:p>
            <a:pPr marL="171450" marR="0" lvl="0" indent="-17145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Results are not real-time; we need to wait for the next “batch”</a:t>
            </a:r>
          </a:p>
          <a:p>
            <a:pPr marL="171450" marR="0" lvl="0" indent="-17145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331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Cloud</a:t>
            </a:r>
            <a:r>
              <a:rPr lang="hu-HU" cap="all"/>
              <a:t> Storage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D2E46698-0B36-9145-AB75-138237CFEFBD}"/>
              </a:ext>
            </a:extLst>
          </p:cNvPr>
          <p:cNvSpPr txBox="1">
            <a:spLocks/>
          </p:cNvSpPr>
          <p:nvPr/>
        </p:nvSpPr>
        <p:spPr>
          <a:xfrm>
            <a:off x="420861" y="897972"/>
            <a:ext cx="3772861" cy="1434264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Object Storage in the Cloud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looks like a file system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distributed and replicated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defRPr/>
            </a:pPr>
            <a:r>
              <a:rPr lang="en-GB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inexpensive</a:t>
            </a:r>
            <a:endParaRPr lang="en-US" sz="1100">
              <a:solidFill>
                <a:srgbClr val="46454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99.999999999% durability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C5A12D2B-C979-0A42-94C6-0045C1824FBE}"/>
              </a:ext>
            </a:extLst>
          </p:cNvPr>
          <p:cNvSpPr txBox="1">
            <a:spLocks/>
          </p:cNvSpPr>
          <p:nvPr/>
        </p:nvSpPr>
        <p:spPr>
          <a:xfrm>
            <a:off x="400129" y="2291312"/>
            <a:ext cx="3772861" cy="106884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Can be used instead of HDFS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separate</a:t>
            </a:r>
            <a:r>
              <a:rPr kumimoji="0" lang="en-GB" sz="1400" b="0" i="0" u="none" strike="noStrike" kern="1200" cap="none" spc="0" normalizeH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storage from compute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ephemeral clusters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more clusters can work on the same data</a:t>
            </a:r>
          </a:p>
          <a:p>
            <a:pPr marL="557213" marR="0" lvl="1" indent="-214313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–"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D0FF5CB-9CB2-0143-91C4-2A3450BC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43" y="1260676"/>
            <a:ext cx="4664335" cy="3098684"/>
          </a:xfrm>
          <a:prstGeom prst="rect">
            <a:avLst/>
          </a:prstGeom>
        </p:spPr>
      </p:pic>
      <p:pic>
        <p:nvPicPr>
          <p:cNvPr id="13" name="Graphic 12" descr="Group brainstorm outline">
            <a:extLst>
              <a:ext uri="{FF2B5EF4-FFF2-40B4-BE49-F238E27FC236}">
                <a16:creationId xmlns:a16="http://schemas.microsoft.com/office/drawing/2014/main" id="{EF4A8643-FB99-D64C-A4EF-6FAFA7C96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861" y="3770991"/>
            <a:ext cx="914400" cy="914400"/>
          </a:xfrm>
          <a:prstGeom prst="rect">
            <a:avLst/>
          </a:prstGeom>
        </p:spPr>
      </p:pic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B78E8DD1-4AF7-564E-A35A-E3643D27E76E}"/>
              </a:ext>
            </a:extLst>
          </p:cNvPr>
          <p:cNvSpPr txBox="1">
            <a:spLocks/>
          </p:cNvSpPr>
          <p:nvPr/>
        </p:nvSpPr>
        <p:spPr>
          <a:xfrm>
            <a:off x="1314530" y="3754807"/>
            <a:ext cx="3772861" cy="94676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Partially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High-speed networking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Benefits outweigh drawbacks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E07D34FC-68AB-EF41-B3D9-5D12F631776D}"/>
              </a:ext>
            </a:extLst>
          </p:cNvPr>
          <p:cNvSpPr txBox="1">
            <a:spLocks/>
          </p:cNvSpPr>
          <p:nvPr/>
        </p:nvSpPr>
        <p:spPr>
          <a:xfrm>
            <a:off x="400130" y="3491705"/>
            <a:ext cx="3772861" cy="358331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Think about it: end of data locality?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49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Cloud</a:t>
            </a:r>
            <a:r>
              <a:rPr lang="hu-HU" cap="all"/>
              <a:t> – </a:t>
            </a:r>
            <a:r>
              <a:rPr lang="hu-HU" cap="all" err="1"/>
              <a:t>Ephemeral</a:t>
            </a:r>
            <a:r>
              <a:rPr lang="hu-HU" cap="all"/>
              <a:t> </a:t>
            </a:r>
            <a:r>
              <a:rPr lang="hu-HU" cap="all" err="1"/>
              <a:t>Clusters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BB41458-4872-6B46-8004-056090EEB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6" y="780702"/>
            <a:ext cx="3906425" cy="3952025"/>
          </a:xfrm>
          <a:prstGeom prst="rect">
            <a:avLst/>
          </a:prstGeom>
        </p:spPr>
      </p:pic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4664D7EC-239B-0B45-BB58-D88942A7BFB9}"/>
              </a:ext>
            </a:extLst>
          </p:cNvPr>
          <p:cNvSpPr txBox="1">
            <a:spLocks/>
          </p:cNvSpPr>
          <p:nvPr/>
        </p:nvSpPr>
        <p:spPr>
          <a:xfrm>
            <a:off x="4439613" y="920750"/>
            <a:ext cx="3772861" cy="14382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Infrastructure as </a:t>
            </a:r>
            <a:r>
              <a:rPr lang="en-GB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Provision cluster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Install additional software (if needed)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Start application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Terminate cluster on completion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79ED7CB0-1FB0-7544-BDF7-68E7719A3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01279"/>
              </p:ext>
            </p:extLst>
          </p:nvPr>
        </p:nvGraphicFramePr>
        <p:xfrm>
          <a:off x="4439613" y="3539008"/>
          <a:ext cx="4338917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4729">
                  <a:extLst>
                    <a:ext uri="{9D8B030D-6E8A-4147-A177-3AD203B41FA5}">
                      <a16:colId xmlns:a16="http://schemas.microsoft.com/office/drawing/2014/main" val="2060842508"/>
                    </a:ext>
                  </a:extLst>
                </a:gridCol>
                <a:gridCol w="1018812">
                  <a:extLst>
                    <a:ext uri="{9D8B030D-6E8A-4147-A177-3AD203B41FA5}">
                      <a16:colId xmlns:a16="http://schemas.microsoft.com/office/drawing/2014/main" val="676824134"/>
                    </a:ext>
                  </a:extLst>
                </a:gridCol>
                <a:gridCol w="1150647">
                  <a:extLst>
                    <a:ext uri="{9D8B030D-6E8A-4147-A177-3AD203B41FA5}">
                      <a16:colId xmlns:a16="http://schemas.microsoft.com/office/drawing/2014/main" val="3071431254"/>
                    </a:ext>
                  </a:extLst>
                </a:gridCol>
                <a:gridCol w="1084729">
                  <a:extLst>
                    <a:ext uri="{9D8B030D-6E8A-4147-A177-3AD203B41FA5}">
                      <a16:colId xmlns:a16="http://schemas.microsoft.com/office/drawing/2014/main" val="3852643986"/>
                    </a:ext>
                  </a:extLst>
                </a:gridCol>
              </a:tblGrid>
              <a:tr h="219698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Hourly cost</a:t>
                      </a:r>
                    </a:p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Execution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073904"/>
                  </a:ext>
                </a:extLst>
              </a:tr>
              <a:tr h="178199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94069"/>
                  </a:ext>
                </a:extLst>
              </a:tr>
              <a:tr h="178199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962730"/>
                  </a:ext>
                </a:extLst>
              </a:tr>
            </a:tbl>
          </a:graphicData>
        </a:graphic>
      </p:graphicFrame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1E3B59D-9A72-104F-9303-969D7F8E69A9}"/>
              </a:ext>
            </a:extLst>
          </p:cNvPr>
          <p:cNvSpPr txBox="1">
            <a:spLocks/>
          </p:cNvSpPr>
          <p:nvPr/>
        </p:nvSpPr>
        <p:spPr>
          <a:xfrm>
            <a:off x="4439613" y="2688745"/>
            <a:ext cx="4409831" cy="79876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Example: scalable workload – larger cluster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Reduce execution time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(almost) the same costs</a:t>
            </a:r>
          </a:p>
        </p:txBody>
      </p:sp>
    </p:spTree>
    <p:extLst>
      <p:ext uri="{BB962C8B-B14F-4D97-AF65-F5344CB8AC3E}">
        <p14:creationId xmlns:p14="http://schemas.microsoft.com/office/powerpoint/2010/main" val="38966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ADCD1-9567-AE48-8AAE-3AF19E5FB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SPOT INSTANCES – SPARE RESOURCES CHEAPER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F13424D-9271-9C4B-AAD1-565F8071F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803421"/>
            <a:ext cx="5467948" cy="361383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51006B-84BF-4742-81E9-143A3D94061A}"/>
              </a:ext>
            </a:extLst>
          </p:cNvPr>
          <p:cNvGraphicFramePr>
            <a:graphicFrameLocks noGrp="1"/>
          </p:cNvGraphicFramePr>
          <p:nvPr/>
        </p:nvGraphicFramePr>
        <p:xfrm>
          <a:off x="4961380" y="3302086"/>
          <a:ext cx="3960858" cy="1402080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1347980">
                  <a:extLst>
                    <a:ext uri="{9D8B030D-6E8A-4147-A177-3AD203B41FA5}">
                      <a16:colId xmlns:a16="http://schemas.microsoft.com/office/drawing/2014/main" val="1671467101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6553367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457214127"/>
                    </a:ext>
                  </a:extLst>
                </a:gridCol>
                <a:gridCol w="662466">
                  <a:extLst>
                    <a:ext uri="{9D8B030D-6E8A-4147-A177-3AD203B41FA5}">
                      <a16:colId xmlns:a16="http://schemas.microsoft.com/office/drawing/2014/main" val="2036738879"/>
                    </a:ext>
                  </a:extLst>
                </a:gridCol>
                <a:gridCol w="792172">
                  <a:extLst>
                    <a:ext uri="{9D8B030D-6E8A-4147-A177-3AD203B41FA5}">
                      <a16:colId xmlns:a16="http://schemas.microsoft.com/office/drawing/2014/main" val="588273458"/>
                    </a:ext>
                  </a:extLst>
                </a:gridCol>
              </a:tblGrid>
              <a:tr h="168043">
                <a:tc>
                  <a:txBody>
                    <a:bodyPr/>
                    <a:lstStyle/>
                    <a:p>
                      <a:endParaRPr lang="en-HU" sz="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/>
                        <a:t>EC2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/>
                        <a:t>EMR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/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/>
                        <a:t>Relative Cost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591459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r>
                        <a:rPr lang="en-HU" sz="800" b="1"/>
                        <a:t>On Demand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$ 3.616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$ 0.27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$ 3.886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91562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r>
                        <a:rPr lang="en-HU" sz="800" b="1"/>
                        <a:t>Reserved 1 year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$ 2.278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$ 0.27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$ 2.547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65 %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292987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r>
                        <a:rPr lang="en-HU" sz="800" b="1"/>
                        <a:t>Spot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$ 1.300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$ 0.27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$ 1.570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40 %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497699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r>
                        <a:rPr lang="en-HU" sz="800" b="1"/>
                        <a:t>Spot Block 1 hour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$ 1.989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$ 2.259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825726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r>
                        <a:rPr lang="en-HU" sz="800" b="1"/>
                        <a:t>Spot Block 6 hours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$ 2.531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$ 2.801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HU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72297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6F7138-0CF0-5148-844C-F50E51D8C25C}"/>
              </a:ext>
            </a:extLst>
          </p:cNvPr>
          <p:cNvCxnSpPr>
            <a:cxnSpLocks/>
          </p:cNvCxnSpPr>
          <p:nvPr/>
        </p:nvCxnSpPr>
        <p:spPr>
          <a:xfrm>
            <a:off x="5083272" y="4384683"/>
            <a:ext cx="3717073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53AA24-C381-F84B-ACC1-39A59C829C93}"/>
              </a:ext>
            </a:extLst>
          </p:cNvPr>
          <p:cNvCxnSpPr>
            <a:cxnSpLocks/>
          </p:cNvCxnSpPr>
          <p:nvPr/>
        </p:nvCxnSpPr>
        <p:spPr>
          <a:xfrm>
            <a:off x="5083271" y="4586590"/>
            <a:ext cx="3717073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665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Cloud</a:t>
            </a:r>
            <a:r>
              <a:rPr lang="hu-HU" cap="all"/>
              <a:t> – </a:t>
            </a:r>
            <a:r>
              <a:rPr lang="hu-HU" cap="all" err="1"/>
              <a:t>Serverless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4664D7EC-239B-0B45-BB58-D88942A7BFB9}"/>
              </a:ext>
            </a:extLst>
          </p:cNvPr>
          <p:cNvSpPr txBox="1">
            <a:spLocks/>
          </p:cNvSpPr>
          <p:nvPr/>
        </p:nvSpPr>
        <p:spPr>
          <a:xfrm>
            <a:off x="258311" y="837622"/>
            <a:ext cx="5776729" cy="100584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Serverless Computing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 execution model in which the </a:t>
            </a: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cloud provider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… </a:t>
            </a: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dynamically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manages the </a:t>
            </a: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allocation of resources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9C770B6-47C7-5C47-BAD8-11676EAE0FD5}"/>
              </a:ext>
            </a:extLst>
          </p:cNvPr>
          <p:cNvSpPr txBox="1">
            <a:spLocks/>
          </p:cNvSpPr>
          <p:nvPr/>
        </p:nvSpPr>
        <p:spPr>
          <a:xfrm>
            <a:off x="3992592" y="1910785"/>
            <a:ext cx="4877377" cy="116574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Servers</a:t>
            </a:r>
            <a:r>
              <a:rPr kumimoji="0" lang="en-GB" sz="1400" b="1" i="0" u="none" strike="noStrike" kern="1200" cap="none" spc="0" normalizeH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1400" b="1" i="0" u="none" strike="noStrike" kern="1200" cap="none" spc="0" normalizeH="0" noProof="0" err="1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GB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unimportant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defRPr/>
            </a:pPr>
            <a:r>
              <a: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0" lang="en-GB" sz="1200" i="0" u="none" strike="noStrike" kern="1200" cap="none" spc="0" normalizeH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cloud provider manages them internally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defRPr/>
            </a:pPr>
            <a:r>
              <a:rPr lang="en-GB" sz="12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details are hidden from us</a:t>
            </a:r>
            <a:endParaRPr kumimoji="0" lang="en-GB" sz="1200" i="0" u="none" strike="noStrike" kern="1200" cap="none" spc="0" normalizeH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defRPr/>
            </a:pPr>
            <a:r>
              <a:rPr lang="en-GB" sz="1200" baseline="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n-GB" sz="12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only care about code, performance and cost</a:t>
            </a:r>
            <a:endParaRPr kumimoji="0" lang="en-GB" sz="120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DB6A0B-ADB8-0444-B349-3BAA3DBF0F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4031" y="1843459"/>
            <a:ext cx="3069505" cy="2772786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8924445-194D-A549-8017-902E3825BA8D}"/>
              </a:ext>
            </a:extLst>
          </p:cNvPr>
          <p:cNvSpPr txBox="1">
            <a:spLocks/>
          </p:cNvSpPr>
          <p:nvPr/>
        </p:nvSpPr>
        <p:spPr>
          <a:xfrm>
            <a:off x="3992591" y="3394948"/>
            <a:ext cx="4877377" cy="116574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Costs</a:t>
            </a:r>
            <a:endParaRPr lang="en-GB" sz="1400" b="1">
              <a:solidFill>
                <a:srgbClr val="46454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Traditional: </a:t>
            </a:r>
            <a:r>
              <a: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pay for</a:t>
            </a:r>
            <a:r>
              <a:rPr kumimoji="0" lang="en-GB" sz="1200" i="0" u="none" strike="noStrike" kern="1200" cap="none" spc="0" normalizeH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the resources + </a:t>
            </a:r>
            <a:r>
              <a: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defRPr/>
            </a:pPr>
            <a:r>
              <a:rPr lang="en-GB" sz="12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Serverless: </a:t>
            </a:r>
            <a:r>
              <a:rPr lang="en-GB" sz="12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 for the usage (execution time, amount of data, etc.)</a:t>
            </a:r>
            <a:endParaRPr kumimoji="0" lang="en-GB" sz="120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3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Cloud</a:t>
            </a:r>
            <a:r>
              <a:rPr lang="hu-HU" cap="all"/>
              <a:t> – </a:t>
            </a:r>
            <a:r>
              <a:rPr lang="hu-HU" cap="all" err="1"/>
              <a:t>Serverless</a:t>
            </a:r>
            <a:r>
              <a:rPr lang="hu-HU" cap="all"/>
              <a:t> In Big Data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7C61CFF-1FDD-8644-96B1-B7CA174FF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8" y="1441240"/>
            <a:ext cx="5427594" cy="2678553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E5CB9EB-310F-FB4C-86AB-4FD89CFCF781}"/>
              </a:ext>
            </a:extLst>
          </p:cNvPr>
          <p:cNvSpPr txBox="1">
            <a:spLocks/>
          </p:cNvSpPr>
          <p:nvPr/>
        </p:nvSpPr>
        <p:spPr>
          <a:xfrm>
            <a:off x="5968538" y="1072343"/>
            <a:ext cx="3050271" cy="315551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AWS Lambda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Function as a service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Triggers execution</a:t>
            </a: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AWS Glue Data </a:t>
            </a:r>
            <a:r>
              <a:rPr kumimoji="0" lang="en-GB" sz="1400" b="1" i="0" u="none" strike="noStrike" kern="1200" cap="none" spc="0" normalizeH="0" baseline="0" noProof="0" err="1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Catalog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Metastore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as a service</a:t>
            </a: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AWS Glue ETL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ETL as a service (e.g., Spark)</a:t>
            </a: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Amazon Athena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Analytics as a service (presto)</a:t>
            </a:r>
          </a:p>
        </p:txBody>
      </p:sp>
    </p:spTree>
    <p:extLst>
      <p:ext uri="{BB962C8B-B14F-4D97-AF65-F5344CB8AC3E}">
        <p14:creationId xmlns:p14="http://schemas.microsoft.com/office/powerpoint/2010/main" val="1439142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Cloud</a:t>
            </a:r>
            <a:r>
              <a:rPr lang="hu-HU" cap="all"/>
              <a:t> – </a:t>
            </a:r>
            <a:r>
              <a:rPr lang="hu-HU" cap="all" err="1"/>
              <a:t>Take</a:t>
            </a:r>
            <a:r>
              <a:rPr lang="hu-HU" cap="all"/>
              <a:t> </a:t>
            </a:r>
            <a:r>
              <a:rPr lang="hu-HU" cap="all" err="1"/>
              <a:t>Away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Content Placeholder 7"/>
          <p:cNvSpPr>
            <a:spLocks noGrp="1"/>
          </p:cNvSpPr>
          <p:nvPr>
            <p:ph idx="4294967295"/>
          </p:nvPr>
        </p:nvSpPr>
        <p:spPr>
          <a:xfrm>
            <a:off x="3703784" y="1465071"/>
            <a:ext cx="5044440" cy="25302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Hadoop as a Service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Infrastructure as Code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Cloud storage: separate storage from compute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Dynamic cluster sizes: Autoscaling</a:t>
            </a:r>
            <a:endParaRPr lang="en-US" sz="1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Dynamic clusters: Ephemeral clusters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Serverless: Focus on code, forget infrastructure</a:t>
            </a:r>
          </a:p>
        </p:txBody>
      </p:sp>
      <p:pic>
        <p:nvPicPr>
          <p:cNvPr id="3" name="Picture 2" descr="takeaway_b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9" y="1052603"/>
            <a:ext cx="2969945" cy="32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56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3305810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>
              <a:spcBef>
                <a:spcPct val="0"/>
              </a:spcBef>
              <a:buNone/>
              <a:defRPr sz="3800" b="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8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Conclusions</a:t>
            </a:r>
            <a:endParaRPr kumimoji="0" lang="en-US" sz="38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2589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49F9E-2896-B048-B60C-CF434C5428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/>
              <a:t>EXAMPLE PROJECT – DATA PLATFORM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1E5DB5-5EE6-2241-B3A2-6F569872D792}"/>
              </a:ext>
            </a:extLst>
          </p:cNvPr>
          <p:cNvGrpSpPr/>
          <p:nvPr/>
        </p:nvGrpSpPr>
        <p:grpSpPr>
          <a:xfrm>
            <a:off x="3872756" y="1962019"/>
            <a:ext cx="1080480" cy="911310"/>
            <a:chOff x="3568634" y="2089596"/>
            <a:chExt cx="1620743" cy="14789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A41482-77CD-B94E-BA37-B135FE48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492" y="2089596"/>
              <a:ext cx="1619885" cy="12104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C37EA8-5CE3-DC44-BAAF-AC0DC54FAD3A}"/>
                </a:ext>
              </a:extLst>
            </p:cNvPr>
            <p:cNvSpPr txBox="1"/>
            <p:nvPr/>
          </p:nvSpPr>
          <p:spPr>
            <a:xfrm>
              <a:off x="3568634" y="3260813"/>
              <a:ext cx="1619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1" i="0" u="none" strike="noStrike" kern="1200" cap="none" spc="0" normalizeH="0" baseline="0" noProof="0">
                  <a:ln>
                    <a:noFill/>
                  </a:ln>
                  <a:solidFill>
                    <a:srgbClr val="464547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Data Lake</a:t>
              </a:r>
            </a:p>
          </p:txBody>
        </p:sp>
      </p:grpSp>
      <p:sp>
        <p:nvSpPr>
          <p:cNvPr id="17" name="Can 16">
            <a:extLst>
              <a:ext uri="{FF2B5EF4-FFF2-40B4-BE49-F238E27FC236}">
                <a16:creationId xmlns:a16="http://schemas.microsoft.com/office/drawing/2014/main" id="{3CBA7024-92B1-4045-8B62-62733DC1BA79}"/>
              </a:ext>
            </a:extLst>
          </p:cNvPr>
          <p:cNvSpPr/>
          <p:nvPr/>
        </p:nvSpPr>
        <p:spPr>
          <a:xfrm>
            <a:off x="513407" y="1174278"/>
            <a:ext cx="793042" cy="480192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RDBMS</a:t>
            </a:r>
            <a:endParaRPr kumimoji="0" lang="hu-HU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5734D29C-D58C-A640-B216-6985E705084C}"/>
              </a:ext>
            </a:extLst>
          </p:cNvPr>
          <p:cNvSpPr/>
          <p:nvPr/>
        </p:nvSpPr>
        <p:spPr>
          <a:xfrm rot="5400000">
            <a:off x="694425" y="1914896"/>
            <a:ext cx="425778" cy="79827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Events</a:t>
            </a:r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E096E-7E97-1943-832C-0A9016833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79" y="2846589"/>
            <a:ext cx="798270" cy="798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EE7C45-C401-AE4E-9D38-2C6432B3089B}"/>
              </a:ext>
            </a:extLst>
          </p:cNvPr>
          <p:cNvSpPr txBox="1"/>
          <p:nvPr/>
        </p:nvSpPr>
        <p:spPr>
          <a:xfrm>
            <a:off x="340235" y="3664939"/>
            <a:ext cx="1134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Web </a:t>
            </a:r>
            <a:r>
              <a:rPr kumimoji="0" lang="hu-HU" sz="1200" b="0" i="0" u="none" strike="noStrike" kern="1200" cap="none" spc="0" normalizeH="0" baseline="0" noProof="0" err="1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Analytics</a:t>
            </a:r>
            <a:endParaRPr kumimoji="0" lang="hu-HU" sz="12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53C98-FD3B-784D-9A32-C3F7DFA9C243}"/>
              </a:ext>
            </a:extLst>
          </p:cNvPr>
          <p:cNvSpPr/>
          <p:nvPr/>
        </p:nvSpPr>
        <p:spPr>
          <a:xfrm>
            <a:off x="5744091" y="2056508"/>
            <a:ext cx="487571" cy="7760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Query</a:t>
            </a:r>
            <a:r>
              <a:rPr kumimoji="0" lang="hu-HU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Layer</a:t>
            </a:r>
            <a:endParaRPr kumimoji="0" lang="hu-HU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205746-960B-EF41-9385-6219CA6CD861}"/>
              </a:ext>
            </a:extLst>
          </p:cNvPr>
          <p:cNvGrpSpPr/>
          <p:nvPr/>
        </p:nvGrpSpPr>
        <p:grpSpPr>
          <a:xfrm>
            <a:off x="6933864" y="1738440"/>
            <a:ext cx="871786" cy="1272200"/>
            <a:chOff x="7193564" y="2344378"/>
            <a:chExt cx="1289310" cy="19498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BFF28C-07FF-0347-A26B-E23692692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3564" y="2700686"/>
              <a:ext cx="1289310" cy="159355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1562D1-46F5-F746-9B06-9F3E70D26ADA}"/>
                </a:ext>
              </a:extLst>
            </p:cNvPr>
            <p:cNvSpPr txBox="1"/>
            <p:nvPr/>
          </p:nvSpPr>
          <p:spPr>
            <a:xfrm>
              <a:off x="7275405" y="2344378"/>
              <a:ext cx="1125626" cy="471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464547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Apps</a:t>
              </a:r>
              <a:endParaRPr kumimoji="0" lang="hu-HU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C1DF8E-FF4C-5C40-B738-EE029F54218E}"/>
              </a:ext>
            </a:extLst>
          </p:cNvPr>
          <p:cNvCxnSpPr>
            <a:cxnSpLocks/>
          </p:cNvCxnSpPr>
          <p:nvPr/>
        </p:nvCxnSpPr>
        <p:spPr>
          <a:xfrm flipH="1">
            <a:off x="5100257" y="2478497"/>
            <a:ext cx="487572" cy="0"/>
          </a:xfrm>
          <a:prstGeom prst="straightConnector1">
            <a:avLst/>
          </a:prstGeom>
          <a:ln w="41275" cap="flat" cmpd="sng" algn="ctr">
            <a:solidFill>
              <a:schemeClr val="accent3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09804DA-6727-6848-B7EF-9669C7C7608C}"/>
              </a:ext>
            </a:extLst>
          </p:cNvPr>
          <p:cNvSpPr/>
          <p:nvPr/>
        </p:nvSpPr>
        <p:spPr>
          <a:xfrm>
            <a:off x="1532547" y="1029207"/>
            <a:ext cx="619433" cy="2946626"/>
          </a:xfrm>
          <a:prstGeom prst="rightBrac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76CE14-D14F-B741-9A28-CD6234640DCD}"/>
              </a:ext>
            </a:extLst>
          </p:cNvPr>
          <p:cNvCxnSpPr>
            <a:cxnSpLocks/>
          </p:cNvCxnSpPr>
          <p:nvPr/>
        </p:nvCxnSpPr>
        <p:spPr>
          <a:xfrm flipH="1">
            <a:off x="6446494" y="2444550"/>
            <a:ext cx="395595" cy="0"/>
          </a:xfrm>
          <a:prstGeom prst="straightConnector1">
            <a:avLst/>
          </a:prstGeom>
          <a:ln w="41275" cap="flat" cmpd="sng" algn="ctr">
            <a:solidFill>
              <a:schemeClr val="accent3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244A7A7-B43C-8041-9613-E3650D60E3FD}"/>
              </a:ext>
            </a:extLst>
          </p:cNvPr>
          <p:cNvGrpSpPr/>
          <p:nvPr/>
        </p:nvGrpSpPr>
        <p:grpSpPr>
          <a:xfrm>
            <a:off x="2210135" y="1485188"/>
            <a:ext cx="1087268" cy="1397040"/>
            <a:chOff x="2340078" y="1862966"/>
            <a:chExt cx="1207073" cy="169292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8053F0E-7E82-9947-8DF5-A0F41F6A51DF}"/>
                </a:ext>
              </a:extLst>
            </p:cNvPr>
            <p:cNvSpPr/>
            <p:nvPr/>
          </p:nvSpPr>
          <p:spPr>
            <a:xfrm>
              <a:off x="2340078" y="2451567"/>
              <a:ext cx="1199536" cy="110432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65" name="Can 64">
              <a:extLst>
                <a:ext uri="{FF2B5EF4-FFF2-40B4-BE49-F238E27FC236}">
                  <a16:creationId xmlns:a16="http://schemas.microsoft.com/office/drawing/2014/main" id="{CEC6430C-E844-8D40-8FEA-554DE5BAE3EE}"/>
                </a:ext>
              </a:extLst>
            </p:cNvPr>
            <p:cNvSpPr/>
            <p:nvPr/>
          </p:nvSpPr>
          <p:spPr>
            <a:xfrm rot="5400000">
              <a:off x="2847685" y="2235022"/>
              <a:ext cx="199765" cy="930199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66" name="Can 65">
              <a:extLst>
                <a:ext uri="{FF2B5EF4-FFF2-40B4-BE49-F238E27FC236}">
                  <a16:creationId xmlns:a16="http://schemas.microsoft.com/office/drawing/2014/main" id="{4A3D011C-0B9E-1649-95C0-E1F7EDE51500}"/>
                </a:ext>
              </a:extLst>
            </p:cNvPr>
            <p:cNvSpPr/>
            <p:nvPr/>
          </p:nvSpPr>
          <p:spPr>
            <a:xfrm rot="5400000">
              <a:off x="2856643" y="2561676"/>
              <a:ext cx="199765" cy="930199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349D0703-3D8F-1348-8F99-22A5DAE30E4C}"/>
                </a:ext>
              </a:extLst>
            </p:cNvPr>
            <p:cNvSpPr/>
            <p:nvPr/>
          </p:nvSpPr>
          <p:spPr>
            <a:xfrm rot="5400000">
              <a:off x="2856643" y="2888330"/>
              <a:ext cx="199765" cy="930199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05F657-04E7-424F-8F9E-00C4AFC01DDF}"/>
                </a:ext>
              </a:extLst>
            </p:cNvPr>
            <p:cNvSpPr txBox="1"/>
            <p:nvPr/>
          </p:nvSpPr>
          <p:spPr>
            <a:xfrm>
              <a:off x="2347981" y="1862966"/>
              <a:ext cx="1199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464547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Streaming</a:t>
              </a:r>
              <a:endParaRPr kumimoji="0" lang="hu-HU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1" i="0" u="none" strike="noStrike" kern="1200" cap="none" spc="0" normalizeH="0" baseline="0" noProof="0">
                  <a:ln>
                    <a:noFill/>
                  </a:ln>
                  <a:solidFill>
                    <a:srgbClr val="464547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Platform</a:t>
              </a:r>
            </a:p>
          </p:txBody>
        </p:sp>
      </p:grpSp>
      <p:cxnSp>
        <p:nvCxnSpPr>
          <p:cNvPr id="84" name="Straight Arrow Connector 37">
            <a:extLst>
              <a:ext uri="{FF2B5EF4-FFF2-40B4-BE49-F238E27FC236}">
                <a16:creationId xmlns:a16="http://schemas.microsoft.com/office/drawing/2014/main" id="{698F6739-9A79-D94F-A5DD-F511021C2819}"/>
              </a:ext>
            </a:extLst>
          </p:cNvPr>
          <p:cNvCxnSpPr>
            <a:cxnSpLocks/>
          </p:cNvCxnSpPr>
          <p:nvPr/>
        </p:nvCxnSpPr>
        <p:spPr>
          <a:xfrm>
            <a:off x="3366003" y="2490146"/>
            <a:ext cx="510075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49DCB2A-09A3-6146-B2CD-C2295C4BCF34}"/>
              </a:ext>
            </a:extLst>
          </p:cNvPr>
          <p:cNvCxnSpPr>
            <a:cxnSpLocks/>
            <a:stCxn id="21" idx="2"/>
            <a:endCxn id="63" idx="2"/>
          </p:cNvCxnSpPr>
          <p:nvPr/>
        </p:nvCxnSpPr>
        <p:spPr>
          <a:xfrm rot="5400000" flipH="1">
            <a:off x="4995861" y="636743"/>
            <a:ext cx="128412" cy="4619383"/>
          </a:xfrm>
          <a:prstGeom prst="bentConnector3">
            <a:avLst>
              <a:gd name="adj1" fmla="val -178021"/>
            </a:avLst>
          </a:prstGeom>
          <a:ln w="41275" cap="flat" cmpd="sng" algn="ctr">
            <a:solidFill>
              <a:schemeClr val="accent3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Picture 44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6A0BA08A-DE2B-1149-80D2-229015DC1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202" y="3556769"/>
            <a:ext cx="947206" cy="4933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BA8CF2-2505-B74A-8E5F-00BC6FF32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021" y="4125408"/>
            <a:ext cx="956570" cy="4034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E670CA-FBD4-0F4A-800A-EFB7F75FC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0315" y="3793541"/>
            <a:ext cx="735610" cy="800790"/>
          </a:xfrm>
          <a:prstGeom prst="rect">
            <a:avLst/>
          </a:prstGeom>
        </p:spPr>
      </p:pic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66647BA7-6F79-D54F-BFC9-F36F2725D6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0115" y="3599786"/>
            <a:ext cx="1226358" cy="118829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366BD00-52FB-7C4D-8F6C-4D51D72532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7829" y="3521867"/>
            <a:ext cx="1085751" cy="34201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29412DD-57A8-CA4B-AAEC-D9CDD9A27A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7781" y="3863879"/>
            <a:ext cx="1090113" cy="7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err="1"/>
              <a:t>Career</a:t>
            </a:r>
            <a:r>
              <a:rPr lang="hu-HU" cap="all"/>
              <a:t> </a:t>
            </a:r>
            <a:r>
              <a:rPr lang="hu-HU" cap="all" err="1"/>
              <a:t>Paths</a:t>
            </a:r>
            <a:r>
              <a:rPr lang="hu-HU" cap="all"/>
              <a:t> in Data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74AB19-00C2-AB44-9889-BDE989EED181}"/>
              </a:ext>
            </a:extLst>
          </p:cNvPr>
          <p:cNvSpPr txBox="1">
            <a:spLocks/>
          </p:cNvSpPr>
          <p:nvPr/>
        </p:nvSpPr>
        <p:spPr>
          <a:xfrm>
            <a:off x="352598" y="1790700"/>
            <a:ext cx="3960321" cy="2653284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Activities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develops, tests &amp; maintains data pipelines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prepares data for Data Scientist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builds infrastructure</a:t>
            </a: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Skills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development (Java, Scala, Python)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linux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docker,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kubernetes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cloud infrastructure (terraform)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big data (Spark, Kafka, ...)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66A3A5A6-140B-1043-B598-F4721685C461}"/>
              </a:ext>
            </a:extLst>
          </p:cNvPr>
          <p:cNvSpPr txBox="1">
            <a:spLocks/>
          </p:cNvSpPr>
          <p:nvPr/>
        </p:nvSpPr>
        <p:spPr>
          <a:xfrm>
            <a:off x="4610100" y="1790700"/>
            <a:ext cx="4204162" cy="2653284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Activities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cleans &amp; organizes data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analyses data to develop insights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builds models and solves business needs</a:t>
            </a: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Skills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math, statistics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development (Python, R)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ML, statistics libraries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 big data (Spark)</a:t>
            </a:r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CCA3C966-419A-2C49-8474-7D92A8F8B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598" y="69951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Programmer female with solid fill">
            <a:extLst>
              <a:ext uri="{FF2B5EF4-FFF2-40B4-BE49-F238E27FC236}">
                <a16:creationId xmlns:a16="http://schemas.microsoft.com/office/drawing/2014/main" id="{BAA9FEB1-0485-3049-9DB4-82EEF227B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0100" y="69951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0C5944-3812-A844-B5A0-3D9B8B106812}"/>
              </a:ext>
            </a:extLst>
          </p:cNvPr>
          <p:cNvSpPr txBox="1"/>
          <p:nvPr/>
        </p:nvSpPr>
        <p:spPr>
          <a:xfrm>
            <a:off x="1170708" y="1307697"/>
            <a:ext cx="314221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Data Engineer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82A85-1B48-7840-82BC-2494044958A6}"/>
              </a:ext>
            </a:extLst>
          </p:cNvPr>
          <p:cNvSpPr txBox="1"/>
          <p:nvPr/>
        </p:nvSpPr>
        <p:spPr>
          <a:xfrm>
            <a:off x="5456461" y="1307697"/>
            <a:ext cx="133241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427816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outdoor, city, factory&#10;&#10;Description automatically generated">
            <a:extLst>
              <a:ext uri="{FF2B5EF4-FFF2-40B4-BE49-F238E27FC236}">
                <a16:creationId xmlns:a16="http://schemas.microsoft.com/office/drawing/2014/main" id="{52E79861-A430-413C-918F-43711ABF1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48" b="1290"/>
          <a:stretch/>
        </p:blipFill>
        <p:spPr>
          <a:xfrm>
            <a:off x="0" y="0"/>
            <a:ext cx="9144000" cy="4819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AEAAA2-CE1C-468F-80B1-93DE0911894F}"/>
              </a:ext>
            </a:extLst>
          </p:cNvPr>
          <p:cNvSpPr/>
          <p:nvPr/>
        </p:nvSpPr>
        <p:spPr>
          <a:xfrm>
            <a:off x="0" y="0"/>
            <a:ext cx="9144000" cy="4819650"/>
          </a:xfrm>
          <a:prstGeom prst="rect">
            <a:avLst/>
          </a:prstGeom>
          <a:solidFill>
            <a:srgbClr val="FEFEFE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22CE30-CF36-40E5-9176-0A77EB2336A9}"/>
              </a:ext>
            </a:extLst>
          </p:cNvPr>
          <p:cNvSpPr/>
          <p:nvPr/>
        </p:nvSpPr>
        <p:spPr>
          <a:xfrm>
            <a:off x="251460" y="952500"/>
            <a:ext cx="4838700" cy="3787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9527B6-775F-49DD-B6A1-D0B18A6C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320802"/>
            <a:ext cx="8426449" cy="301752"/>
          </a:xfrm>
        </p:spPr>
        <p:txBody>
          <a:bodyPr/>
          <a:lstStyle/>
          <a:p>
            <a:r>
              <a:rPr lang="en-US" b="1">
                <a:latin typeface="+mn-lt"/>
                <a:ea typeface="+mj-lt"/>
                <a:cs typeface="+mj-lt"/>
              </a:rPr>
              <a:t>About EPAM MEP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08076E6-8836-47F7-B46A-7ECD363C43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1463" y="955782"/>
            <a:ext cx="4822031" cy="1456424"/>
          </a:xfrm>
          <a:prstGeom prst="rect">
            <a:avLst/>
          </a:prstGeom>
          <a:noFill/>
        </p:spPr>
        <p:txBody>
          <a:bodyPr wrap="square" lIns="182880" tIns="91440" rIns="182880" bIns="91440" anchor="t">
            <a:spAutoFit/>
          </a:bodyPr>
          <a:lstStyle/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200">
                <a:latin typeface="+mn-lt"/>
                <a:ea typeface="+mn-lt"/>
                <a:cs typeface="+mn-lt"/>
              </a:rPr>
              <a:t>The Mentoring Program is our in-house upskilling program that allows you to </a:t>
            </a:r>
            <a:r>
              <a:rPr lang="en-US" sz="1200" b="1">
                <a:solidFill>
                  <a:schemeClr val="accent2"/>
                </a:solidFill>
                <a:latin typeface="+mn-lt"/>
                <a:ea typeface="+mn-lt"/>
                <a:cs typeface="+mn-lt"/>
              </a:rPr>
              <a:t>learn from our EPAM experts</a:t>
            </a:r>
            <a:r>
              <a:rPr lang="en-US" sz="1200" i="1">
                <a:latin typeface="+mn-lt"/>
                <a:ea typeface="+mn-lt"/>
                <a:cs typeface="+mn-lt"/>
              </a:rPr>
              <a:t>.</a:t>
            </a:r>
            <a:endParaRPr lang="en-US" sz="1200" b="1" i="1">
              <a:solidFill>
                <a:srgbClr val="76CDD8"/>
              </a:solidFill>
              <a:latin typeface="+mn-lt"/>
              <a:ea typeface="+mn-lt"/>
              <a:cs typeface="+mn-lt"/>
            </a:endParaRPr>
          </a:p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200">
                <a:latin typeface="+mn-lt"/>
                <a:ea typeface="+mn-lt"/>
                <a:cs typeface="+mn-lt"/>
              </a:rPr>
              <a:t>The program will give you the chance to acquire the right knowledge </a:t>
            </a:r>
            <a:r>
              <a:rPr lang="en-US" sz="1200" b="1">
                <a:solidFill>
                  <a:schemeClr val="accent2"/>
                </a:solidFill>
                <a:latin typeface="+mn-lt"/>
                <a:ea typeface="+mn-lt"/>
                <a:cs typeface="+mn-lt"/>
              </a:rPr>
              <a:t>to become one of EPAM’s technologists.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601B60A-42FB-485D-88CE-5757221DA138}"/>
              </a:ext>
            </a:extLst>
          </p:cNvPr>
          <p:cNvGraphicFramePr/>
          <p:nvPr/>
        </p:nvGraphicFramePr>
        <p:xfrm>
          <a:off x="922734" y="2300149"/>
          <a:ext cx="3519488" cy="1981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6D4CE6-2246-47AB-A7A2-385907B015F4}"/>
              </a:ext>
            </a:extLst>
          </p:cNvPr>
          <p:cNvSpPr txBox="1"/>
          <p:nvPr/>
        </p:nvSpPr>
        <p:spPr>
          <a:xfrm>
            <a:off x="579771" y="4203113"/>
            <a:ext cx="4205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lt"/>
                <a:cs typeface="Calibri"/>
              </a:rPr>
              <a:t> Interested?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lt"/>
                <a:cs typeface="Calibri"/>
              </a:rPr>
              <a:t>Apply here: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j-lt"/>
                <a:cs typeface="Calibri Light"/>
                <a:hlinkClick r:id="rId9"/>
              </a:rPr>
              <a:t>https://epa.ms/edu-hungary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j-lt"/>
              <a:cs typeface="Calibri Light"/>
            </a:endParaRPr>
          </a:p>
        </p:txBody>
      </p:sp>
      <p:pic>
        <p:nvPicPr>
          <p:cNvPr id="17" name="Picture Placeholder 16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D0106ADA-5570-4FE3-883F-18106F8177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" b="5288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851BB9-7318-4026-B14D-DA3C8ECD2FE3}"/>
              </a:ext>
            </a:extLst>
          </p:cNvPr>
          <p:cNvSpPr/>
          <p:nvPr/>
        </p:nvSpPr>
        <p:spPr bwMode="auto">
          <a:xfrm>
            <a:off x="0" y="0"/>
            <a:ext cx="9144000" cy="48196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083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480227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>
              <a:spcBef>
                <a:spcPct val="0"/>
              </a:spcBef>
              <a:buNone/>
              <a:defRPr sz="3800" b="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8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j-ea"/>
                <a:cs typeface="+mj-cs"/>
              </a:rPr>
              <a:t>STREAM PROCESSING</a:t>
            </a:r>
            <a:endParaRPr kumimoji="0" lang="en-US" sz="38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2580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hitecture_back"/>
          <p:cNvSpPr/>
          <p:nvPr/>
        </p:nvSpPr>
        <p:spPr>
          <a:xfrm>
            <a:off x="0" y="0"/>
            <a:ext cx="9144000" cy="4854222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6" name="epam_logo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0" y="505360"/>
            <a:ext cx="1243502" cy="457170"/>
          </a:xfrm>
        </p:spPr>
      </p:pic>
      <p:sp>
        <p:nvSpPr>
          <p:cNvPr id="3" name="architecture_title"/>
          <p:cNvSpPr>
            <a:spLocks noGrp="1"/>
          </p:cNvSpPr>
          <p:nvPr>
            <p:ph type="body" sz="quarter" idx="15"/>
          </p:nvPr>
        </p:nvSpPr>
        <p:spPr>
          <a:xfrm>
            <a:off x="631825" y="2024197"/>
            <a:ext cx="6910388" cy="586314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  <a:cs typeface="Oswald Bold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5819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STREAM </a:t>
            </a:r>
            <a:r>
              <a:rPr lang="hu-HU" cap="all" err="1"/>
              <a:t>Processing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E43C4-DBFB-A044-8EB6-C9773143A558}"/>
              </a:ext>
            </a:extLst>
          </p:cNvPr>
          <p:cNvSpPr txBox="1"/>
          <p:nvPr/>
        </p:nvSpPr>
        <p:spPr>
          <a:xfrm>
            <a:off x="536702" y="1366511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61AE7-F2FD-9043-B053-0D272F0B34F3}"/>
              </a:ext>
            </a:extLst>
          </p:cNvPr>
          <p:cNvSpPr txBox="1"/>
          <p:nvPr/>
        </p:nvSpPr>
        <p:spPr>
          <a:xfrm>
            <a:off x="536701" y="2517922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INV-002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9BCF7D8-4435-A04C-883B-1780A1B2CF95}"/>
              </a:ext>
            </a:extLst>
          </p:cNvPr>
          <p:cNvSpPr txBox="1">
            <a:spLocks/>
          </p:cNvSpPr>
          <p:nvPr/>
        </p:nvSpPr>
        <p:spPr>
          <a:xfrm>
            <a:off x="297809" y="851373"/>
            <a:ext cx="8578561" cy="120051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None/>
              <a:defRPr/>
            </a:pPr>
            <a:r>
              <a:rPr lang="en-US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Definition: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None/>
              <a:defRPr/>
            </a:pP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Stream processing is the practice of taking action on a series of data at the time the data is created. </a:t>
            </a:r>
          </a:p>
        </p:txBody>
      </p:sp>
      <p:pic>
        <p:nvPicPr>
          <p:cNvPr id="1026" name="Picture 2" descr="Input data enters the stream processing engine, then outputs to the application.">
            <a:extLst>
              <a:ext uri="{FF2B5EF4-FFF2-40B4-BE49-F238E27FC236}">
                <a16:creationId xmlns:a16="http://schemas.microsoft.com/office/drawing/2014/main" id="{800568F4-1252-7245-8C41-BA0D868D0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0" y="1527595"/>
            <a:ext cx="5321886" cy="258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2E553-4125-F046-A6A4-5A80B5DC1A7A}"/>
              </a:ext>
            </a:extLst>
          </p:cNvPr>
          <p:cNvSpPr txBox="1"/>
          <p:nvPr/>
        </p:nvSpPr>
        <p:spPr>
          <a:xfrm>
            <a:off x="297809" y="4273325"/>
            <a:ext cx="1781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An overview on 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Hazelcast</a:t>
            </a: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01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Streaming challenges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479801" y="805558"/>
            <a:ext cx="3123555" cy="3389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State management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3676469" y="774810"/>
            <a:ext cx="4047143" cy="3389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Event time vs </a:t>
            </a:r>
            <a:r>
              <a:rPr lang="hu-HU" b="1" err="1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b="1" err="1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hu-HU" b="1" err="1">
                <a:latin typeface="Calibri" panose="020F0502020204030204" pitchFamily="34" charset="0"/>
                <a:cs typeface="Calibri" panose="020F0502020204030204" pitchFamily="34" charset="0"/>
              </a:rPr>
              <a:t>late</a:t>
            </a:r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b="1" err="1"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  <a:endParaRPr lang="hu-HU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b="1" i="1">
              <a:solidFill>
                <a:srgbClr val="7F7F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676470" y="1338353"/>
            <a:ext cx="4970697" cy="2749925"/>
            <a:chOff x="3676470" y="1338353"/>
            <a:chExt cx="4970697" cy="2749925"/>
          </a:xfrm>
        </p:grpSpPr>
        <p:sp>
          <p:nvSpPr>
            <p:cNvPr id="13" name="TextBox 12"/>
            <p:cNvSpPr txBox="1"/>
            <p:nvPr/>
          </p:nvSpPr>
          <p:spPr>
            <a:xfrm>
              <a:off x="4183654" y="1572680"/>
              <a:ext cx="4463513" cy="307777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{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value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: 23, 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ts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: 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2021-04-13T12:30:00Z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}</a:t>
              </a:r>
              <a:endParaRPr lang="en-US">
                <a:solidFill>
                  <a:schemeClr val="tx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3653" y="2027005"/>
              <a:ext cx="4463513" cy="307777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{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value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: 17, 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ts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: 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2021-04-13T12:35:00Z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}</a:t>
              </a:r>
              <a:endParaRPr lang="en-US">
                <a:solidFill>
                  <a:schemeClr val="tx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83652" y="2481330"/>
              <a:ext cx="4463513" cy="307777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{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value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: 10, 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ts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: 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2021-04-13T12:40:00Z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}</a:t>
              </a:r>
              <a:endParaRPr lang="en-US">
                <a:solidFill>
                  <a:schemeClr val="tx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83651" y="2935655"/>
              <a:ext cx="4463513" cy="307777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{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value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: 11, 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ts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: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accent6"/>
                  </a:solidFill>
                  <a:latin typeface="Consolas" panose="020B0609020204030204" pitchFamily="49" charset="0"/>
                </a:rPr>
                <a:t>2021-04-13T12:33:30Z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}</a:t>
              </a:r>
              <a:endParaRPr lang="en-US">
                <a:solidFill>
                  <a:schemeClr val="tx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83650" y="3389980"/>
              <a:ext cx="4463513" cy="307777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{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value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: 51, 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ts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: 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2021-04-13T12:45:00Z</a:t>
              </a:r>
              <a:r>
                <a:rPr lang="en-US">
                  <a:solidFill>
                    <a:schemeClr val="tx2"/>
                  </a:solidFill>
                  <a:latin typeface="Consolas" panose="020B0609020204030204" pitchFamily="49" charset="0"/>
                </a:rPr>
                <a:t>"</a:t>
              </a:r>
              <a:r>
                <a:rPr lang="hu-HU">
                  <a:solidFill>
                    <a:schemeClr val="tx2"/>
                  </a:solidFill>
                  <a:latin typeface="Consolas" panose="020B0609020204030204" pitchFamily="49" charset="0"/>
                </a:rPr>
                <a:t>}</a:t>
              </a:r>
              <a:endParaRPr lang="en-US">
                <a:solidFill>
                  <a:schemeClr val="tx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 rot="5400000">
              <a:off x="2522358" y="2492465"/>
              <a:ext cx="2749925" cy="441702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/>
                <a:t>Time received</a:t>
              </a:r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9801" y="1380607"/>
            <a:ext cx="2517377" cy="2620954"/>
            <a:chOff x="479801" y="1380607"/>
            <a:chExt cx="2517377" cy="2620954"/>
          </a:xfrm>
        </p:grpSpPr>
        <p:sp>
          <p:nvSpPr>
            <p:cNvPr id="5" name="Rectangle 4"/>
            <p:cNvSpPr/>
            <p:nvPr/>
          </p:nvSpPr>
          <p:spPr>
            <a:xfrm>
              <a:off x="479801" y="1787085"/>
              <a:ext cx="729066" cy="3004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9801" y="2193564"/>
              <a:ext cx="729066" cy="3004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79801" y="2600042"/>
              <a:ext cx="729066" cy="3004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9801" y="3006520"/>
              <a:ext cx="729066" cy="3004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028534" y="2103395"/>
              <a:ext cx="968644" cy="50031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/>
                <a:t>State</a:t>
              </a:r>
              <a:endParaRPr lang="en-US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1337118" y="2172223"/>
              <a:ext cx="565688" cy="32177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 rot="5400000">
              <a:off x="584762" y="3494595"/>
              <a:ext cx="572230" cy="441702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9801" y="1380607"/>
              <a:ext cx="729066" cy="3004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8805700-8A20-A74A-A886-F71BF337E466}"/>
              </a:ext>
            </a:extLst>
          </p:cNvPr>
          <p:cNvSpPr txBox="1"/>
          <p:nvPr/>
        </p:nvSpPr>
        <p:spPr>
          <a:xfrm>
            <a:off x="297809" y="4273325"/>
            <a:ext cx="3734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Traditionally it was considered in-accurate and unreliable</a:t>
            </a:r>
          </a:p>
        </p:txBody>
      </p:sp>
    </p:spTree>
    <p:extLst>
      <p:ext uri="{BB962C8B-B14F-4D97-AF65-F5344CB8AC3E}">
        <p14:creationId xmlns:p14="http://schemas.microsoft.com/office/powerpoint/2010/main" val="9790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Lambda </a:t>
            </a:r>
            <a:r>
              <a:rPr lang="hu-HU" cap="all" err="1"/>
              <a:t>Architecture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E43C4-DBFB-A044-8EB6-C9773143A558}"/>
              </a:ext>
            </a:extLst>
          </p:cNvPr>
          <p:cNvSpPr txBox="1"/>
          <p:nvPr/>
        </p:nvSpPr>
        <p:spPr>
          <a:xfrm>
            <a:off x="536702" y="1366511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61AE7-F2FD-9043-B053-0D272F0B34F3}"/>
              </a:ext>
            </a:extLst>
          </p:cNvPr>
          <p:cNvSpPr txBox="1"/>
          <p:nvPr/>
        </p:nvSpPr>
        <p:spPr>
          <a:xfrm>
            <a:off x="536701" y="2517922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9A2F47-F0F1-3243-9211-2A04F0C4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229" y="1742080"/>
            <a:ext cx="5167780" cy="2798274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9BCF7D8-4435-A04C-883B-1780A1B2CF95}"/>
              </a:ext>
            </a:extLst>
          </p:cNvPr>
          <p:cNvSpPr txBox="1">
            <a:spLocks/>
          </p:cNvSpPr>
          <p:nvPr/>
        </p:nvSpPr>
        <p:spPr>
          <a:xfrm>
            <a:off x="297810" y="757898"/>
            <a:ext cx="8309488" cy="88561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Attempts to balance latency, throughput, and fault-tolerance by 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batch processing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to provide comprehensive and accurate views of batch data,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while simultaneously using real-time 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stream processing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to provide views of online data.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671257E-FAAA-C147-B69B-21EED23AE42B}"/>
              </a:ext>
            </a:extLst>
          </p:cNvPr>
          <p:cNvSpPr txBox="1">
            <a:spLocks/>
          </p:cNvSpPr>
          <p:nvPr/>
        </p:nvSpPr>
        <p:spPr>
          <a:xfrm>
            <a:off x="5704481" y="2517922"/>
            <a:ext cx="3384768" cy="1912661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Disadvantages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Two codebases, need to be in sync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Complex architecture, specialized tools</a:t>
            </a:r>
          </a:p>
        </p:txBody>
      </p:sp>
    </p:spTree>
    <p:extLst>
      <p:ext uri="{BB962C8B-B14F-4D97-AF65-F5344CB8AC3E}">
        <p14:creationId xmlns:p14="http://schemas.microsoft.com/office/powerpoint/2010/main" val="103506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Kappa </a:t>
            </a:r>
            <a:r>
              <a:rPr lang="hu-HU" cap="all" err="1"/>
              <a:t>Architecture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E43C4-DBFB-A044-8EB6-C9773143A558}"/>
              </a:ext>
            </a:extLst>
          </p:cNvPr>
          <p:cNvSpPr txBox="1"/>
          <p:nvPr/>
        </p:nvSpPr>
        <p:spPr>
          <a:xfrm>
            <a:off x="536702" y="1366511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61AE7-F2FD-9043-B053-0D272F0B34F3}"/>
              </a:ext>
            </a:extLst>
          </p:cNvPr>
          <p:cNvSpPr txBox="1"/>
          <p:nvPr/>
        </p:nvSpPr>
        <p:spPr>
          <a:xfrm>
            <a:off x="536701" y="2517922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9A2F47-F0F1-3243-9211-2A04F0C4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3927" y="1985943"/>
            <a:ext cx="4972836" cy="2798274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9BCF7D8-4435-A04C-883B-1780A1B2CF95}"/>
              </a:ext>
            </a:extLst>
          </p:cNvPr>
          <p:cNvSpPr txBox="1">
            <a:spLocks/>
          </p:cNvSpPr>
          <p:nvPr/>
        </p:nvSpPr>
        <p:spPr>
          <a:xfrm>
            <a:off x="129400" y="765469"/>
            <a:ext cx="8309488" cy="890707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Is a software architecture used for processing streaming data. The main premise is that you can</a:t>
            </a: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perform both real-time and batch processing with a single technology stack.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C5FE2778-12BD-9046-9194-EF26BC0E517F}"/>
              </a:ext>
            </a:extLst>
          </p:cNvPr>
          <p:cNvSpPr txBox="1">
            <a:spLocks/>
          </p:cNvSpPr>
          <p:nvPr/>
        </p:nvSpPr>
        <p:spPr>
          <a:xfrm>
            <a:off x="5356763" y="1521213"/>
            <a:ext cx="3772861" cy="3187661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Everything is a stream</a:t>
            </a:r>
          </a:p>
          <a:p>
            <a:pPr marL="342900" marR="0" lvl="1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Batch operations become a subset of streaming</a:t>
            </a:r>
          </a:p>
          <a:p>
            <a:pPr marL="342900" marR="0" lvl="1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Keep it short and simple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(KISS) principle. </a:t>
            </a:r>
          </a:p>
          <a:p>
            <a:pPr marL="342900" marR="0" lvl="1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single analytics engine is required</a:t>
            </a:r>
          </a:p>
          <a:p>
            <a:pPr marL="342900" marR="0" lvl="1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Coding and maintenance are simpler</a:t>
            </a:r>
          </a:p>
          <a:p>
            <a:pPr marL="342900" marR="0" lvl="1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Immutable data sources</a:t>
            </a:r>
          </a:p>
          <a:p>
            <a:pPr marL="342900" marR="0" lvl="1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source is persisted, and views are derived</a:t>
            </a:r>
          </a:p>
          <a:p>
            <a:pPr marL="342900" marR="0" lvl="1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State can always be recomputed from source</a:t>
            </a:r>
          </a:p>
          <a:p>
            <a:pPr marL="342900" marR="0" lvl="1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Replay functionality</a:t>
            </a:r>
          </a:p>
          <a:p>
            <a:pPr marL="342900" marR="0" lvl="1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Computations and results can evolve by </a:t>
            </a:r>
          </a:p>
          <a:p>
            <a:pPr marL="342900" marR="0" lvl="1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46454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replaying the historical data from a stream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9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/>
              <a:t>Agenda</a:t>
            </a:r>
            <a:endParaRPr lang="en-US" cap="all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61AE7-F2FD-9043-B053-0D272F0B34F3}"/>
              </a:ext>
            </a:extLst>
          </p:cNvPr>
          <p:cNvSpPr txBox="1"/>
          <p:nvPr/>
        </p:nvSpPr>
        <p:spPr>
          <a:xfrm>
            <a:off x="536701" y="2517922"/>
            <a:ext cx="743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INV-002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9BCF7D8-4435-A04C-883B-1780A1B2CF95}"/>
              </a:ext>
            </a:extLst>
          </p:cNvPr>
          <p:cNvSpPr txBox="1">
            <a:spLocks/>
          </p:cNvSpPr>
          <p:nvPr/>
        </p:nvSpPr>
        <p:spPr>
          <a:xfrm>
            <a:off x="458165" y="1969280"/>
            <a:ext cx="3501039" cy="203695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Apache Kafka</a:t>
            </a: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distributed data store optimized for ingesting and processing streaming data in real-time. 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lang="en-US" sz="1400">
              <a:solidFill>
                <a:srgbClr val="46454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Simplified definition: </a:t>
            </a:r>
            <a:br>
              <a:rPr lang="en-US" sz="1400" b="1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>
                <a:solidFill>
                  <a:srgbClr val="4645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Persistent &amp; scalable messaging platform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605B5-85D7-D148-9CA0-A4765B72D78C}"/>
              </a:ext>
            </a:extLst>
          </p:cNvPr>
          <p:cNvCxnSpPr/>
          <p:nvPr/>
        </p:nvCxnSpPr>
        <p:spPr>
          <a:xfrm>
            <a:off x="4430211" y="848347"/>
            <a:ext cx="0" cy="38395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601958-4469-854C-A361-7ACD5ED65D1F}"/>
              </a:ext>
            </a:extLst>
          </p:cNvPr>
          <p:cNvSpPr txBox="1"/>
          <p:nvPr/>
        </p:nvSpPr>
        <p:spPr>
          <a:xfrm>
            <a:off x="327548" y="856115"/>
            <a:ext cx="3798401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Handling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90FD3-BB73-F942-A8BA-C4E0242ACB42}"/>
              </a:ext>
            </a:extLst>
          </p:cNvPr>
          <p:cNvSpPr txBox="1"/>
          <p:nvPr/>
        </p:nvSpPr>
        <p:spPr>
          <a:xfrm>
            <a:off x="4780157" y="848347"/>
            <a:ext cx="4036275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Processing events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6F84E805-7E5A-F64B-947E-3AF92DC9DFF7}"/>
              </a:ext>
            </a:extLst>
          </p:cNvPr>
          <p:cNvSpPr txBox="1">
            <a:spLocks/>
          </p:cNvSpPr>
          <p:nvPr/>
        </p:nvSpPr>
        <p:spPr>
          <a:xfrm>
            <a:off x="4858486" y="1901017"/>
            <a:ext cx="3501039" cy="203695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lang="en-US" sz="1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Spark streaming </a:t>
            </a:r>
            <a:r>
              <a:rPr lang="en-US" sz="1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an extension of the core Spark API that enables scalable, high-throughput, fault-tolerant stream processing of live data streams.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rgbClr val="39C2D7"/>
              </a:buClr>
              <a:buFontTx/>
              <a:buChar char="•"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Spark streaming workshop</a:t>
            </a:r>
          </a:p>
          <a:p>
            <a:pPr marL="171450" marR="0" lvl="0" indent="-17145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FAEF3FA8-0691-224C-87AA-CD7E2777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86" y="1453762"/>
            <a:ext cx="783451" cy="532747"/>
          </a:xfrm>
          <a:prstGeom prst="rect">
            <a:avLst/>
          </a:prstGeom>
        </p:spPr>
      </p:pic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CEDC741A-71D2-D040-89AF-010ADFCD0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252390"/>
            <a:ext cx="1642202" cy="490210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964E84-A67B-F548-93D2-9A23251F6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465" y="4295153"/>
            <a:ext cx="1155700" cy="457200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43FD4FE4-E7FD-8648-A011-23CCD3189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030" y="4456133"/>
            <a:ext cx="950332" cy="231788"/>
          </a:xfrm>
          <a:prstGeom prst="rect">
            <a:avLst/>
          </a:prstGeom>
        </p:spPr>
      </p:pic>
      <p:pic>
        <p:nvPicPr>
          <p:cNvPr id="23" name="Picture 22" descr="Logo&#10;&#10;Description automatically generated with medium confidence">
            <a:extLst>
              <a:ext uri="{FF2B5EF4-FFF2-40B4-BE49-F238E27FC236}">
                <a16:creationId xmlns:a16="http://schemas.microsoft.com/office/drawing/2014/main" id="{A458E3D1-9B58-B14E-BAD4-95E5A92B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65" y="1479070"/>
            <a:ext cx="1642202" cy="4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1764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27B1B35BDC4146B2890E57C26A37F4" ma:contentTypeVersion="13" ma:contentTypeDescription="Create a new document." ma:contentTypeScope="" ma:versionID="4eae3424e3fb55b9b803568c0ed48bd6">
  <xsd:schema xmlns:xsd="http://www.w3.org/2001/XMLSchema" xmlns:xs="http://www.w3.org/2001/XMLSchema" xmlns:p="http://schemas.microsoft.com/office/2006/metadata/properties" xmlns:ns2="dbfe3274-7c38-4355-9ae6-938754a92fde" xmlns:ns3="4c9aea7e-e14b-472c-8a69-a8e4a512e3c3" targetNamespace="http://schemas.microsoft.com/office/2006/metadata/properties" ma:root="true" ma:fieldsID="1bed119ef8ef61ea0f81f1db75e484db" ns2:_="" ns3:_="">
    <xsd:import namespace="dbfe3274-7c38-4355-9ae6-938754a92fde"/>
    <xsd:import namespace="4c9aea7e-e14b-472c-8a69-a8e4a512e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e3274-7c38-4355-9ae6-938754a92f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9aea7e-e14b-472c-8a69-a8e4a512e3c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AEB6D6-8A29-438D-81AC-3A2D1529B28A}">
  <ds:schemaRefs>
    <ds:schemaRef ds:uri="4c9aea7e-e14b-472c-8a69-a8e4a512e3c3"/>
    <ds:schemaRef ds:uri="dbfe3274-7c38-4355-9ae6-938754a92f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4c9aea7e-e14b-472c-8a69-a8e4a512e3c3"/>
    <ds:schemaRef ds:uri="dbfe3274-7c38-4355-9ae6-938754a92fd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1737</Words>
  <Application>Microsoft Macintosh PowerPoint</Application>
  <PresentationFormat>On-screen Show (16:9)</PresentationFormat>
  <Paragraphs>426</Paragraphs>
  <Slides>40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Consolas</vt:lpstr>
      <vt:lpstr>Lucida Grande</vt:lpstr>
      <vt:lpstr>Trebuchet MS</vt:lpstr>
      <vt:lpstr>Cover Slides</vt:lpstr>
      <vt:lpstr>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EPAM MEP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Attila Szucs</cp:lastModifiedBy>
  <cp:revision>3</cp:revision>
  <cp:lastPrinted>2014-07-09T13:30:36Z</cp:lastPrinted>
  <dcterms:created xsi:type="dcterms:W3CDTF">2014-07-08T13:27:24Z</dcterms:created>
  <dcterms:modified xsi:type="dcterms:W3CDTF">2023-05-22T15:48:28Z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0x010100C727B1B35BDC4146B2890E57C26A37F4</vt:lpwstr>
  </property>
</Properties>
</file>